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6" r:id="rId2"/>
  </p:sldMasterIdLst>
  <p:notesMasterIdLst>
    <p:notesMasterId r:id="rId75"/>
  </p:notesMasterIdLst>
  <p:sldIdLst>
    <p:sldId id="453" r:id="rId3"/>
    <p:sldId id="630" r:id="rId4"/>
    <p:sldId id="681" r:id="rId5"/>
    <p:sldId id="602" r:id="rId6"/>
    <p:sldId id="794" r:id="rId7"/>
    <p:sldId id="393" r:id="rId8"/>
    <p:sldId id="746" r:id="rId9"/>
    <p:sldId id="751" r:id="rId10"/>
    <p:sldId id="795" r:id="rId11"/>
    <p:sldId id="782" r:id="rId12"/>
    <p:sldId id="381" r:id="rId13"/>
    <p:sldId id="437" r:id="rId14"/>
    <p:sldId id="682" r:id="rId15"/>
    <p:sldId id="734" r:id="rId16"/>
    <p:sldId id="735" r:id="rId17"/>
    <p:sldId id="732" r:id="rId18"/>
    <p:sldId id="733" r:id="rId19"/>
    <p:sldId id="730" r:id="rId20"/>
    <p:sldId id="731" r:id="rId21"/>
    <p:sldId id="749" r:id="rId22"/>
    <p:sldId id="726" r:id="rId23"/>
    <p:sldId id="736" r:id="rId24"/>
    <p:sldId id="747" r:id="rId25"/>
    <p:sldId id="748" r:id="rId26"/>
    <p:sldId id="742" r:id="rId27"/>
    <p:sldId id="743" r:id="rId28"/>
    <p:sldId id="741" r:id="rId29"/>
    <p:sldId id="744" r:id="rId30"/>
    <p:sldId id="740" r:id="rId31"/>
    <p:sldId id="752" r:id="rId32"/>
    <p:sldId id="783" r:id="rId33"/>
    <p:sldId id="784" r:id="rId34"/>
    <p:sldId id="753" r:id="rId35"/>
    <p:sldId id="787" r:id="rId36"/>
    <p:sldId id="768" r:id="rId37"/>
    <p:sldId id="766" r:id="rId38"/>
    <p:sldId id="765" r:id="rId39"/>
    <p:sldId id="772" r:id="rId40"/>
    <p:sldId id="756" r:id="rId41"/>
    <p:sldId id="785" r:id="rId42"/>
    <p:sldId id="797" r:id="rId43"/>
    <p:sldId id="798" r:id="rId44"/>
    <p:sldId id="770" r:id="rId45"/>
    <p:sldId id="763" r:id="rId46"/>
    <p:sldId id="773" r:id="rId47"/>
    <p:sldId id="805" r:id="rId48"/>
    <p:sldId id="779" r:id="rId49"/>
    <p:sldId id="774" r:id="rId50"/>
    <p:sldId id="806" r:id="rId51"/>
    <p:sldId id="777" r:id="rId52"/>
    <p:sldId id="778" r:id="rId53"/>
    <p:sldId id="771" r:id="rId54"/>
    <p:sldId id="738" r:id="rId55"/>
    <p:sldId id="737" r:id="rId56"/>
    <p:sldId id="791" r:id="rId57"/>
    <p:sldId id="802" r:id="rId58"/>
    <p:sldId id="775" r:id="rId59"/>
    <p:sldId id="776" r:id="rId60"/>
    <p:sldId id="788" r:id="rId61"/>
    <p:sldId id="789" r:id="rId62"/>
    <p:sldId id="790" r:id="rId63"/>
    <p:sldId id="799" r:id="rId64"/>
    <p:sldId id="781" r:id="rId65"/>
    <p:sldId id="757" r:id="rId66"/>
    <p:sldId id="803" r:id="rId67"/>
    <p:sldId id="804" r:id="rId68"/>
    <p:sldId id="800" r:id="rId69"/>
    <p:sldId id="801" r:id="rId70"/>
    <p:sldId id="807" r:id="rId71"/>
    <p:sldId id="808" r:id="rId72"/>
    <p:sldId id="786" r:id="rId73"/>
    <p:sldId id="750"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8CCF"/>
    <a:srgbClr val="AE79D6"/>
    <a:srgbClr val="A6A6A6"/>
    <a:srgbClr val="8C3FC5"/>
    <a:srgbClr val="C3C3C3"/>
    <a:srgbClr val="D4B194"/>
    <a:srgbClr val="EBCBA3"/>
    <a:srgbClr val="1EB3FE"/>
    <a:srgbClr val="595959"/>
    <a:srgbClr val="0677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3C0D95-4B93-8C4E-B621-3FAF3406ECD1}" v="241" dt="2019-04-08T14:57:13.7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84" autoAdjust="0"/>
    <p:restoredTop sz="61654" autoAdjust="0"/>
  </p:normalViewPr>
  <p:slideViewPr>
    <p:cSldViewPr snapToGrid="0">
      <p:cViewPr varScale="1">
        <p:scale>
          <a:sx n="140" d="100"/>
          <a:sy n="140" d="100"/>
        </p:scale>
        <p:origin x="344" y="192"/>
      </p:cViewPr>
      <p:guideLst/>
    </p:cSldViewPr>
  </p:slideViewPr>
  <p:notesTextViewPr>
    <p:cViewPr>
      <p:scale>
        <a:sx n="1" d="1"/>
        <a:sy n="1" d="1"/>
      </p:scale>
      <p:origin x="0" y="0"/>
    </p:cViewPr>
  </p:notesTextViewPr>
  <p:sorterViewPr>
    <p:cViewPr>
      <p:scale>
        <a:sx n="71" d="100"/>
        <a:sy n="71" d="100"/>
      </p:scale>
      <p:origin x="0" y="-108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microsoft.com/office/2016/11/relationships/changesInfo" Target="changesInfos/changesInfo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Solley" userId="6446f77d-77a0-4f03-b509-0612ab43eae7" providerId="ADAL" clId="{BA52AEB4-0645-6A4A-AF99-D5B5B79739EE}"/>
    <pc:docChg chg="custSel addSld delSld modSld sldOrd">
      <pc:chgData name="Tim Solley" userId="6446f77d-77a0-4f03-b509-0612ab43eae7" providerId="ADAL" clId="{BA52AEB4-0645-6A4A-AF99-D5B5B79739EE}" dt="2019-03-26T19:37:01.246" v="2999" actId="2696"/>
      <pc:docMkLst>
        <pc:docMk/>
      </pc:docMkLst>
      <pc:sldChg chg="modSp">
        <pc:chgData name="Tim Solley" userId="6446f77d-77a0-4f03-b509-0612ab43eae7" providerId="ADAL" clId="{BA52AEB4-0645-6A4A-AF99-D5B5B79739EE}" dt="2019-03-26T19:35:59.833" v="2995" actId="20577"/>
        <pc:sldMkLst>
          <pc:docMk/>
          <pc:sldMk cId="3724624612" sldId="731"/>
        </pc:sldMkLst>
        <pc:spChg chg="mod">
          <ac:chgData name="Tim Solley" userId="6446f77d-77a0-4f03-b509-0612ab43eae7" providerId="ADAL" clId="{BA52AEB4-0645-6A4A-AF99-D5B5B79739EE}" dt="2019-03-26T19:35:59.833" v="2995" actId="20577"/>
          <ac:spMkLst>
            <pc:docMk/>
            <pc:sldMk cId="3724624612" sldId="731"/>
            <ac:spMk id="4" creationId="{2155A478-4583-2147-AD91-499CD48BC61C}"/>
          </ac:spMkLst>
        </pc:spChg>
      </pc:sldChg>
      <pc:sldChg chg="modSp">
        <pc:chgData name="Tim Solley" userId="6446f77d-77a0-4f03-b509-0612ab43eae7" providerId="ADAL" clId="{BA52AEB4-0645-6A4A-AF99-D5B5B79739EE}" dt="2019-03-26T19:12:13.853" v="2866" actId="20577"/>
        <pc:sldMkLst>
          <pc:docMk/>
          <pc:sldMk cId="3150809820" sldId="750"/>
        </pc:sldMkLst>
        <pc:spChg chg="mod">
          <ac:chgData name="Tim Solley" userId="6446f77d-77a0-4f03-b509-0612ab43eae7" providerId="ADAL" clId="{BA52AEB4-0645-6A4A-AF99-D5B5B79739EE}" dt="2019-03-26T19:12:13.853" v="2866" actId="20577"/>
          <ac:spMkLst>
            <pc:docMk/>
            <pc:sldMk cId="3150809820" sldId="750"/>
            <ac:spMk id="3086" creationId="{00000000-0000-0000-0000-000000000000}"/>
          </ac:spMkLst>
        </pc:spChg>
      </pc:sldChg>
      <pc:sldChg chg="modSp add">
        <pc:chgData name="Tim Solley" userId="6446f77d-77a0-4f03-b509-0612ab43eae7" providerId="ADAL" clId="{BA52AEB4-0645-6A4A-AF99-D5B5B79739EE}" dt="2019-03-26T19:07:11.219" v="2864" actId="20577"/>
        <pc:sldMkLst>
          <pc:docMk/>
          <pc:sldMk cId="108853471" sldId="757"/>
        </pc:sldMkLst>
        <pc:spChg chg="mod">
          <ac:chgData name="Tim Solley" userId="6446f77d-77a0-4f03-b509-0612ab43eae7" providerId="ADAL" clId="{BA52AEB4-0645-6A4A-AF99-D5B5B79739EE}" dt="2019-03-26T19:07:11.219" v="2864" actId="20577"/>
          <ac:spMkLst>
            <pc:docMk/>
            <pc:sldMk cId="108853471" sldId="757"/>
            <ac:spMk id="4" creationId="{2155A478-4583-2147-AD91-499CD48BC61C}"/>
          </ac:spMkLst>
        </pc:spChg>
      </pc:sldChg>
      <pc:sldChg chg="addSp modSp ord">
        <pc:chgData name="Tim Solley" userId="6446f77d-77a0-4f03-b509-0612ab43eae7" providerId="ADAL" clId="{BA52AEB4-0645-6A4A-AF99-D5B5B79739EE}" dt="2019-03-26T17:23:12.804" v="792"/>
        <pc:sldMkLst>
          <pc:docMk/>
          <pc:sldMk cId="3843585128" sldId="763"/>
        </pc:sldMkLst>
        <pc:spChg chg="add mod">
          <ac:chgData name="Tim Solley" userId="6446f77d-77a0-4f03-b509-0612ab43eae7" providerId="ADAL" clId="{BA52AEB4-0645-6A4A-AF99-D5B5B79739EE}" dt="2019-03-26T16:56:49.739" v="183" actId="20577"/>
          <ac:spMkLst>
            <pc:docMk/>
            <pc:sldMk cId="3843585128" sldId="763"/>
            <ac:spMk id="2" creationId="{0FEEE8AB-823B-C446-92D3-A3D44EE73C06}"/>
          </ac:spMkLst>
        </pc:spChg>
      </pc:sldChg>
      <pc:sldChg chg="modSp ord">
        <pc:chgData name="Tim Solley" userId="6446f77d-77a0-4f03-b509-0612ab43eae7" providerId="ADAL" clId="{BA52AEB4-0645-6A4A-AF99-D5B5B79739EE}" dt="2019-03-26T17:43:32.246" v="2349" actId="108"/>
        <pc:sldMkLst>
          <pc:docMk/>
          <pc:sldMk cId="2464644673" sldId="771"/>
        </pc:sldMkLst>
        <pc:spChg chg="mod">
          <ac:chgData name="Tim Solley" userId="6446f77d-77a0-4f03-b509-0612ab43eae7" providerId="ADAL" clId="{BA52AEB4-0645-6A4A-AF99-D5B5B79739EE}" dt="2019-03-26T17:43:02.214" v="2346" actId="20577"/>
          <ac:spMkLst>
            <pc:docMk/>
            <pc:sldMk cId="2464644673" sldId="771"/>
            <ac:spMk id="4" creationId="{2155A478-4583-2147-AD91-499CD48BC61C}"/>
          </ac:spMkLst>
        </pc:spChg>
        <pc:spChg chg="mod">
          <ac:chgData name="Tim Solley" userId="6446f77d-77a0-4f03-b509-0612ab43eae7" providerId="ADAL" clId="{BA52AEB4-0645-6A4A-AF99-D5B5B79739EE}" dt="2019-03-26T17:43:32.246" v="2349" actId="108"/>
          <ac:spMkLst>
            <pc:docMk/>
            <pc:sldMk cId="2464644673" sldId="771"/>
            <ac:spMk id="12" creationId="{0124313A-91DC-3240-9A34-921CC845B19A}"/>
          </ac:spMkLst>
        </pc:spChg>
      </pc:sldChg>
      <pc:sldChg chg="ord">
        <pc:chgData name="Tim Solley" userId="6446f77d-77a0-4f03-b509-0612ab43eae7" providerId="ADAL" clId="{BA52AEB4-0645-6A4A-AF99-D5B5B79739EE}" dt="2019-03-26T19:36:53.258" v="2998"/>
        <pc:sldMkLst>
          <pc:docMk/>
          <pc:sldMk cId="3083892167" sldId="772"/>
        </pc:sldMkLst>
      </pc:sldChg>
      <pc:sldChg chg="addSp delSp modSp add">
        <pc:chgData name="Tim Solley" userId="6446f77d-77a0-4f03-b509-0612ab43eae7" providerId="ADAL" clId="{BA52AEB4-0645-6A4A-AF99-D5B5B79739EE}" dt="2019-03-26T18:39:09.476" v="2428" actId="20577"/>
        <pc:sldMkLst>
          <pc:docMk/>
          <pc:sldMk cId="465021204" sldId="773"/>
        </pc:sldMkLst>
        <pc:spChg chg="add mod">
          <ac:chgData name="Tim Solley" userId="6446f77d-77a0-4f03-b509-0612ab43eae7" providerId="ADAL" clId="{BA52AEB4-0645-6A4A-AF99-D5B5B79739EE}" dt="2019-03-26T18:39:09.476" v="2428" actId="20577"/>
          <ac:spMkLst>
            <pc:docMk/>
            <pc:sldMk cId="465021204" sldId="773"/>
            <ac:spMk id="2" creationId="{E03B3FD1-561C-854C-90AE-B86C3D93D9FB}"/>
          </ac:spMkLst>
        </pc:spChg>
        <pc:spChg chg="mod">
          <ac:chgData name="Tim Solley" userId="6446f77d-77a0-4f03-b509-0612ab43eae7" providerId="ADAL" clId="{BA52AEB4-0645-6A4A-AF99-D5B5B79739EE}" dt="2019-03-26T17:06:31.439" v="210" actId="20577"/>
          <ac:spMkLst>
            <pc:docMk/>
            <pc:sldMk cId="465021204" sldId="773"/>
            <ac:spMk id="12" creationId="{0124313A-91DC-3240-9A34-921CC845B19A}"/>
          </ac:spMkLst>
        </pc:spChg>
        <pc:picChg chg="del">
          <ac:chgData name="Tim Solley" userId="6446f77d-77a0-4f03-b509-0612ab43eae7" providerId="ADAL" clId="{BA52AEB4-0645-6A4A-AF99-D5B5B79739EE}" dt="2019-03-26T17:26:06.487" v="954" actId="478"/>
          <ac:picMkLst>
            <pc:docMk/>
            <pc:sldMk cId="465021204" sldId="773"/>
            <ac:picMk id="3" creationId="{F8FF1752-E8DB-B149-9681-2B0C1A359F10}"/>
          </ac:picMkLst>
        </pc:picChg>
        <pc:picChg chg="add del mod">
          <ac:chgData name="Tim Solley" userId="6446f77d-77a0-4f03-b509-0612ab43eae7" providerId="ADAL" clId="{BA52AEB4-0645-6A4A-AF99-D5B5B79739EE}" dt="2019-03-26T17:27:00.316" v="959" actId="478"/>
          <ac:picMkLst>
            <pc:docMk/>
            <pc:sldMk cId="465021204" sldId="773"/>
            <ac:picMk id="5" creationId="{D46EBE53-7560-234E-A3EA-111AEDB0AC74}"/>
          </ac:picMkLst>
        </pc:picChg>
        <pc:picChg chg="add mod">
          <ac:chgData name="Tim Solley" userId="6446f77d-77a0-4f03-b509-0612ab43eae7" providerId="ADAL" clId="{BA52AEB4-0645-6A4A-AF99-D5B5B79739EE}" dt="2019-03-26T17:29:33.585" v="1095" actId="1076"/>
          <ac:picMkLst>
            <pc:docMk/>
            <pc:sldMk cId="465021204" sldId="773"/>
            <ac:picMk id="7" creationId="{8C2E531F-9AAC-864A-8CBB-5F64810D9D64}"/>
          </ac:picMkLst>
        </pc:picChg>
      </pc:sldChg>
      <pc:sldChg chg="modSp add">
        <pc:chgData name="Tim Solley" userId="6446f77d-77a0-4f03-b509-0612ab43eae7" providerId="ADAL" clId="{BA52AEB4-0645-6A4A-AF99-D5B5B79739EE}" dt="2019-03-26T17:06:39.294" v="228" actId="20577"/>
        <pc:sldMkLst>
          <pc:docMk/>
          <pc:sldMk cId="2598830516" sldId="774"/>
        </pc:sldMkLst>
        <pc:spChg chg="mod">
          <ac:chgData name="Tim Solley" userId="6446f77d-77a0-4f03-b509-0612ab43eae7" providerId="ADAL" clId="{BA52AEB4-0645-6A4A-AF99-D5B5B79739EE}" dt="2019-03-26T17:06:39.294" v="228" actId="20577"/>
          <ac:spMkLst>
            <pc:docMk/>
            <pc:sldMk cId="2598830516" sldId="774"/>
            <ac:spMk id="12" creationId="{0124313A-91DC-3240-9A34-921CC845B19A}"/>
          </ac:spMkLst>
        </pc:spChg>
      </pc:sldChg>
      <pc:sldChg chg="modSp add">
        <pc:chgData name="Tim Solley" userId="6446f77d-77a0-4f03-b509-0612ab43eae7" providerId="ADAL" clId="{BA52AEB4-0645-6A4A-AF99-D5B5B79739EE}" dt="2019-03-26T18:57:59.550" v="2442" actId="20577"/>
        <pc:sldMkLst>
          <pc:docMk/>
          <pc:sldMk cId="2037092445" sldId="775"/>
        </pc:sldMkLst>
        <pc:spChg chg="mod">
          <ac:chgData name="Tim Solley" userId="6446f77d-77a0-4f03-b509-0612ab43eae7" providerId="ADAL" clId="{BA52AEB4-0645-6A4A-AF99-D5B5B79739EE}" dt="2019-03-26T18:57:59.550" v="2442" actId="20577"/>
          <ac:spMkLst>
            <pc:docMk/>
            <pc:sldMk cId="2037092445" sldId="775"/>
            <ac:spMk id="2" creationId="{00000000-0000-0000-0000-000000000000}"/>
          </ac:spMkLst>
        </pc:spChg>
        <pc:spChg chg="mod">
          <ac:chgData name="Tim Solley" userId="6446f77d-77a0-4f03-b509-0612ab43eae7" providerId="ADAL" clId="{BA52AEB4-0645-6A4A-AF99-D5B5B79739EE}" dt="2019-03-26T18:57:49.934" v="2441" actId="20577"/>
          <ac:spMkLst>
            <pc:docMk/>
            <pc:sldMk cId="2037092445" sldId="775"/>
            <ac:spMk id="26" creationId="{7F82BBDF-41F9-4C40-A0EC-B48067D59735}"/>
          </ac:spMkLst>
        </pc:spChg>
      </pc:sldChg>
      <pc:sldChg chg="modSp add">
        <pc:chgData name="Tim Solley" userId="6446f77d-77a0-4f03-b509-0612ab43eae7" providerId="ADAL" clId="{BA52AEB4-0645-6A4A-AF99-D5B5B79739EE}" dt="2019-03-26T18:58:11.898" v="2455" actId="20577"/>
        <pc:sldMkLst>
          <pc:docMk/>
          <pc:sldMk cId="427929394" sldId="776"/>
        </pc:sldMkLst>
        <pc:spChg chg="mod">
          <ac:chgData name="Tim Solley" userId="6446f77d-77a0-4f03-b509-0612ab43eae7" providerId="ADAL" clId="{BA52AEB4-0645-6A4A-AF99-D5B5B79739EE}" dt="2019-03-26T18:58:11.898" v="2455" actId="20577"/>
          <ac:spMkLst>
            <pc:docMk/>
            <pc:sldMk cId="427929394" sldId="776"/>
            <ac:spMk id="4" creationId="{2155A478-4583-2147-AD91-499CD48BC61C}"/>
          </ac:spMkLst>
        </pc:spChg>
        <pc:spChg chg="mod">
          <ac:chgData name="Tim Solley" userId="6446f77d-77a0-4f03-b509-0612ab43eae7" providerId="ADAL" clId="{BA52AEB4-0645-6A4A-AF99-D5B5B79739EE}" dt="2019-03-26T18:58:06.957" v="2453" actId="20577"/>
          <ac:spMkLst>
            <pc:docMk/>
            <pc:sldMk cId="427929394" sldId="776"/>
            <ac:spMk id="12" creationId="{0124313A-91DC-3240-9A34-921CC845B19A}"/>
          </ac:spMkLst>
        </pc:spChg>
      </pc:sldChg>
      <pc:sldChg chg="addSp delSp modSp add">
        <pc:chgData name="Tim Solley" userId="6446f77d-77a0-4f03-b509-0612ab43eae7" providerId="ADAL" clId="{BA52AEB4-0645-6A4A-AF99-D5B5B79739EE}" dt="2019-03-26T17:18:13.489" v="486" actId="1076"/>
        <pc:sldMkLst>
          <pc:docMk/>
          <pc:sldMk cId="1042452325" sldId="777"/>
        </pc:sldMkLst>
        <pc:spChg chg="add mod">
          <ac:chgData name="Tim Solley" userId="6446f77d-77a0-4f03-b509-0612ab43eae7" providerId="ADAL" clId="{BA52AEB4-0645-6A4A-AF99-D5B5B79739EE}" dt="2019-03-26T17:13:09.383" v="323" actId="20577"/>
          <ac:spMkLst>
            <pc:docMk/>
            <pc:sldMk cId="1042452325" sldId="777"/>
            <ac:spMk id="5" creationId="{EB5B3A7B-E8E2-AA46-8ABB-74B6F7F99969}"/>
          </ac:spMkLst>
        </pc:spChg>
        <pc:spChg chg="mod">
          <ac:chgData name="Tim Solley" userId="6446f77d-77a0-4f03-b509-0612ab43eae7" providerId="ADAL" clId="{BA52AEB4-0645-6A4A-AF99-D5B5B79739EE}" dt="2019-03-26T17:07:16.742" v="254" actId="20577"/>
          <ac:spMkLst>
            <pc:docMk/>
            <pc:sldMk cId="1042452325" sldId="777"/>
            <ac:spMk id="12" creationId="{0124313A-91DC-3240-9A34-921CC845B19A}"/>
          </ac:spMkLst>
        </pc:spChg>
        <pc:spChg chg="add mod">
          <ac:chgData name="Tim Solley" userId="6446f77d-77a0-4f03-b509-0612ab43eae7" providerId="ADAL" clId="{BA52AEB4-0645-6A4A-AF99-D5B5B79739EE}" dt="2019-03-26T17:13:34.741" v="355" actId="20577"/>
          <ac:spMkLst>
            <pc:docMk/>
            <pc:sldMk cId="1042452325" sldId="777"/>
            <ac:spMk id="21" creationId="{29BA3EA8-F5FC-024A-B564-934C2CA307F4}"/>
          </ac:spMkLst>
        </pc:spChg>
        <pc:spChg chg="add mod">
          <ac:chgData name="Tim Solley" userId="6446f77d-77a0-4f03-b509-0612ab43eae7" providerId="ADAL" clId="{BA52AEB4-0645-6A4A-AF99-D5B5B79739EE}" dt="2019-03-26T17:13:57.281" v="364" actId="20577"/>
          <ac:spMkLst>
            <pc:docMk/>
            <pc:sldMk cId="1042452325" sldId="777"/>
            <ac:spMk id="22" creationId="{520B6F4D-D7E7-AE4F-9BD0-A830F5B7693E}"/>
          </ac:spMkLst>
        </pc:spChg>
        <pc:spChg chg="add mod">
          <ac:chgData name="Tim Solley" userId="6446f77d-77a0-4f03-b509-0612ab43eae7" providerId="ADAL" clId="{BA52AEB4-0645-6A4A-AF99-D5B5B79739EE}" dt="2019-03-26T17:14:20.222" v="375" actId="20577"/>
          <ac:spMkLst>
            <pc:docMk/>
            <pc:sldMk cId="1042452325" sldId="777"/>
            <ac:spMk id="23" creationId="{B45D4933-D28C-9643-B068-F73943A344BF}"/>
          </ac:spMkLst>
        </pc:spChg>
        <pc:spChg chg="add mod">
          <ac:chgData name="Tim Solley" userId="6446f77d-77a0-4f03-b509-0612ab43eae7" providerId="ADAL" clId="{BA52AEB4-0645-6A4A-AF99-D5B5B79739EE}" dt="2019-03-26T17:18:13.489" v="486" actId="1076"/>
          <ac:spMkLst>
            <pc:docMk/>
            <pc:sldMk cId="1042452325" sldId="777"/>
            <ac:spMk id="29" creationId="{40FAC03D-65D5-6940-A8A2-1105CEBFA3AA}"/>
          </ac:spMkLst>
        </pc:spChg>
        <pc:picChg chg="del">
          <ac:chgData name="Tim Solley" userId="6446f77d-77a0-4f03-b509-0612ab43eae7" providerId="ADAL" clId="{BA52AEB4-0645-6A4A-AF99-D5B5B79739EE}" dt="2019-03-26T17:07:19.094" v="255" actId="478"/>
          <ac:picMkLst>
            <pc:docMk/>
            <pc:sldMk cId="1042452325" sldId="777"/>
            <ac:picMk id="3" creationId="{594412C9-8328-7746-BC49-E61EB84639C6}"/>
          </ac:picMkLst>
        </pc:picChg>
        <pc:picChg chg="add mod">
          <ac:chgData name="Tim Solley" userId="6446f77d-77a0-4f03-b509-0612ab43eae7" providerId="ADAL" clId="{BA52AEB4-0645-6A4A-AF99-D5B5B79739EE}" dt="2019-03-26T17:11:02.231" v="288" actId="1076"/>
          <ac:picMkLst>
            <pc:docMk/>
            <pc:sldMk cId="1042452325" sldId="777"/>
            <ac:picMk id="4" creationId="{B20ACE73-FB96-1C49-B713-36598B413E3A}"/>
          </ac:picMkLst>
        </pc:picChg>
        <pc:picChg chg="add mod">
          <ac:chgData name="Tim Solley" userId="6446f77d-77a0-4f03-b509-0612ab43eae7" providerId="ADAL" clId="{BA52AEB4-0645-6A4A-AF99-D5B5B79739EE}" dt="2019-03-26T17:11:02.231" v="288" actId="1076"/>
          <ac:picMkLst>
            <pc:docMk/>
            <pc:sldMk cId="1042452325" sldId="777"/>
            <ac:picMk id="7" creationId="{05D1CCAC-4AA3-5E41-BF14-FE0D75C7FD1D}"/>
          </ac:picMkLst>
        </pc:picChg>
        <pc:picChg chg="add mod">
          <ac:chgData name="Tim Solley" userId="6446f77d-77a0-4f03-b509-0612ab43eae7" providerId="ADAL" clId="{BA52AEB4-0645-6A4A-AF99-D5B5B79739EE}" dt="2019-03-26T17:13:38.530" v="356" actId="1076"/>
          <ac:picMkLst>
            <pc:docMk/>
            <pc:sldMk cId="1042452325" sldId="777"/>
            <ac:picMk id="9" creationId="{2AE635C9-9B70-3C49-A13F-383041DBC8B6}"/>
          </ac:picMkLst>
        </pc:picChg>
        <pc:picChg chg="add mod">
          <ac:chgData name="Tim Solley" userId="6446f77d-77a0-4f03-b509-0612ab43eae7" providerId="ADAL" clId="{BA52AEB4-0645-6A4A-AF99-D5B5B79739EE}" dt="2019-03-26T17:11:47.074" v="292" actId="1076"/>
          <ac:picMkLst>
            <pc:docMk/>
            <pc:sldMk cId="1042452325" sldId="777"/>
            <ac:picMk id="11" creationId="{F97302A7-B871-394A-9235-8D0331F222F5}"/>
          </ac:picMkLst>
        </pc:picChg>
        <pc:picChg chg="add mod">
          <ac:chgData name="Tim Solley" userId="6446f77d-77a0-4f03-b509-0612ab43eae7" providerId="ADAL" clId="{BA52AEB4-0645-6A4A-AF99-D5B5B79739EE}" dt="2019-03-26T17:14:10.032" v="367" actId="1076"/>
          <ac:picMkLst>
            <pc:docMk/>
            <pc:sldMk cId="1042452325" sldId="777"/>
            <ac:picMk id="14" creationId="{0CEB5D53-E00A-FB47-8F2B-2F3755C3A3D5}"/>
          </ac:picMkLst>
        </pc:picChg>
        <pc:picChg chg="del">
          <ac:chgData name="Tim Solley" userId="6446f77d-77a0-4f03-b509-0612ab43eae7" providerId="ADAL" clId="{BA52AEB4-0645-6A4A-AF99-D5B5B79739EE}" dt="2019-03-26T17:07:20.573" v="256" actId="478"/>
          <ac:picMkLst>
            <pc:docMk/>
            <pc:sldMk cId="1042452325" sldId="777"/>
            <ac:picMk id="16" creationId="{22771330-6913-EA45-A8CC-2F74804121D9}"/>
          </ac:picMkLst>
        </pc:picChg>
        <pc:picChg chg="del">
          <ac:chgData name="Tim Solley" userId="6446f77d-77a0-4f03-b509-0612ab43eae7" providerId="ADAL" clId="{BA52AEB4-0645-6A4A-AF99-D5B5B79739EE}" dt="2019-03-26T17:07:21.423" v="257" actId="478"/>
          <ac:picMkLst>
            <pc:docMk/>
            <pc:sldMk cId="1042452325" sldId="777"/>
            <ac:picMk id="17" creationId="{D9C1D2A4-23F8-E444-8C36-DDE90F2AAEBA}"/>
          </ac:picMkLst>
        </pc:picChg>
        <pc:picChg chg="del">
          <ac:chgData name="Tim Solley" userId="6446f77d-77a0-4f03-b509-0612ab43eae7" providerId="ADAL" clId="{BA52AEB4-0645-6A4A-AF99-D5B5B79739EE}" dt="2019-03-26T17:07:21.992" v="258" actId="478"/>
          <ac:picMkLst>
            <pc:docMk/>
            <pc:sldMk cId="1042452325" sldId="777"/>
            <ac:picMk id="19" creationId="{8F4DC3CC-6ACD-C547-836D-08C0E3579CAA}"/>
          </ac:picMkLst>
        </pc:picChg>
        <pc:cxnChg chg="add mod">
          <ac:chgData name="Tim Solley" userId="6446f77d-77a0-4f03-b509-0612ab43eae7" providerId="ADAL" clId="{BA52AEB4-0645-6A4A-AF99-D5B5B79739EE}" dt="2019-03-26T17:14:30.681" v="376" actId="11529"/>
          <ac:cxnSpMkLst>
            <pc:docMk/>
            <pc:sldMk cId="1042452325" sldId="777"/>
            <ac:cxnSpMk id="24" creationId="{69ABDBCD-49CF-D846-BFD8-587E68406A78}"/>
          </ac:cxnSpMkLst>
        </pc:cxnChg>
        <pc:cxnChg chg="add mod">
          <ac:chgData name="Tim Solley" userId="6446f77d-77a0-4f03-b509-0612ab43eae7" providerId="ADAL" clId="{BA52AEB4-0645-6A4A-AF99-D5B5B79739EE}" dt="2019-03-26T17:14:39.900" v="377" actId="11529"/>
          <ac:cxnSpMkLst>
            <pc:docMk/>
            <pc:sldMk cId="1042452325" sldId="777"/>
            <ac:cxnSpMk id="26" creationId="{D54A7AFB-D771-4847-8E8E-40D8A1D0510B}"/>
          </ac:cxnSpMkLst>
        </pc:cxnChg>
        <pc:cxnChg chg="add mod">
          <ac:chgData name="Tim Solley" userId="6446f77d-77a0-4f03-b509-0612ab43eae7" providerId="ADAL" clId="{BA52AEB4-0645-6A4A-AF99-D5B5B79739EE}" dt="2019-03-26T17:14:47.168" v="378" actId="11529"/>
          <ac:cxnSpMkLst>
            <pc:docMk/>
            <pc:sldMk cId="1042452325" sldId="777"/>
            <ac:cxnSpMk id="28" creationId="{329DA1F3-F29F-B442-A9E2-D1271B8A74C5}"/>
          </ac:cxnSpMkLst>
        </pc:cxnChg>
      </pc:sldChg>
      <pc:sldChg chg="delSp modSp add">
        <pc:chgData name="Tim Solley" userId="6446f77d-77a0-4f03-b509-0612ab43eae7" providerId="ADAL" clId="{BA52AEB4-0645-6A4A-AF99-D5B5B79739EE}" dt="2019-03-26T17:39:17.319" v="2002" actId="20577"/>
        <pc:sldMkLst>
          <pc:docMk/>
          <pc:sldMk cId="2358890305" sldId="778"/>
        </pc:sldMkLst>
        <pc:spChg chg="del mod">
          <ac:chgData name="Tim Solley" userId="6446f77d-77a0-4f03-b509-0612ab43eae7" providerId="ADAL" clId="{BA52AEB4-0645-6A4A-AF99-D5B5B79739EE}" dt="2019-03-26T17:19:00.516" v="505" actId="478"/>
          <ac:spMkLst>
            <pc:docMk/>
            <pc:sldMk cId="2358890305" sldId="778"/>
            <ac:spMk id="5" creationId="{EB5B3A7B-E8E2-AA46-8ABB-74B6F7F99969}"/>
          </ac:spMkLst>
        </pc:spChg>
        <pc:spChg chg="mod">
          <ac:chgData name="Tim Solley" userId="6446f77d-77a0-4f03-b509-0612ab43eae7" providerId="ADAL" clId="{BA52AEB4-0645-6A4A-AF99-D5B5B79739EE}" dt="2019-03-26T17:18:48.249" v="497" actId="108"/>
          <ac:spMkLst>
            <pc:docMk/>
            <pc:sldMk cId="2358890305" sldId="778"/>
            <ac:spMk id="12" creationId="{0124313A-91DC-3240-9A34-921CC845B19A}"/>
          </ac:spMkLst>
        </pc:spChg>
        <pc:spChg chg="del mod">
          <ac:chgData name="Tim Solley" userId="6446f77d-77a0-4f03-b509-0612ab43eae7" providerId="ADAL" clId="{BA52AEB4-0645-6A4A-AF99-D5B5B79739EE}" dt="2019-03-26T17:18:56.343" v="503" actId="478"/>
          <ac:spMkLst>
            <pc:docMk/>
            <pc:sldMk cId="2358890305" sldId="778"/>
            <ac:spMk id="21" creationId="{29BA3EA8-F5FC-024A-B564-934C2CA307F4}"/>
          </ac:spMkLst>
        </pc:spChg>
        <pc:spChg chg="del">
          <ac:chgData name="Tim Solley" userId="6446f77d-77a0-4f03-b509-0612ab43eae7" providerId="ADAL" clId="{BA52AEB4-0645-6A4A-AF99-D5B5B79739EE}" dt="2019-03-26T17:19:05.940" v="510" actId="478"/>
          <ac:spMkLst>
            <pc:docMk/>
            <pc:sldMk cId="2358890305" sldId="778"/>
            <ac:spMk id="22" creationId="{520B6F4D-D7E7-AE4F-9BD0-A830F5B7693E}"/>
          </ac:spMkLst>
        </pc:spChg>
        <pc:spChg chg="del">
          <ac:chgData name="Tim Solley" userId="6446f77d-77a0-4f03-b509-0612ab43eae7" providerId="ADAL" clId="{BA52AEB4-0645-6A4A-AF99-D5B5B79739EE}" dt="2019-03-26T17:19:07.245" v="511" actId="478"/>
          <ac:spMkLst>
            <pc:docMk/>
            <pc:sldMk cId="2358890305" sldId="778"/>
            <ac:spMk id="23" creationId="{B45D4933-D28C-9643-B068-F73943A344BF}"/>
          </ac:spMkLst>
        </pc:spChg>
        <pc:spChg chg="mod">
          <ac:chgData name="Tim Solley" userId="6446f77d-77a0-4f03-b509-0612ab43eae7" providerId="ADAL" clId="{BA52AEB4-0645-6A4A-AF99-D5B5B79739EE}" dt="2019-03-26T17:39:17.319" v="2002" actId="20577"/>
          <ac:spMkLst>
            <pc:docMk/>
            <pc:sldMk cId="2358890305" sldId="778"/>
            <ac:spMk id="29" creationId="{40FAC03D-65D5-6940-A8A2-1105CEBFA3AA}"/>
          </ac:spMkLst>
        </pc:spChg>
        <pc:picChg chg="del">
          <ac:chgData name="Tim Solley" userId="6446f77d-77a0-4f03-b509-0612ab43eae7" providerId="ADAL" clId="{BA52AEB4-0645-6A4A-AF99-D5B5B79739EE}" dt="2019-03-26T17:18:53.562" v="501" actId="478"/>
          <ac:picMkLst>
            <pc:docMk/>
            <pc:sldMk cId="2358890305" sldId="778"/>
            <ac:picMk id="4" creationId="{B20ACE73-FB96-1C49-B713-36598B413E3A}"/>
          </ac:picMkLst>
        </pc:picChg>
        <pc:picChg chg="del">
          <ac:chgData name="Tim Solley" userId="6446f77d-77a0-4f03-b509-0612ab43eae7" providerId="ADAL" clId="{BA52AEB4-0645-6A4A-AF99-D5B5B79739EE}" dt="2019-03-26T17:18:51.655" v="499" actId="478"/>
          <ac:picMkLst>
            <pc:docMk/>
            <pc:sldMk cId="2358890305" sldId="778"/>
            <ac:picMk id="7" creationId="{05D1CCAC-4AA3-5E41-BF14-FE0D75C7FD1D}"/>
          </ac:picMkLst>
        </pc:picChg>
        <pc:picChg chg="del">
          <ac:chgData name="Tim Solley" userId="6446f77d-77a0-4f03-b509-0612ab43eae7" providerId="ADAL" clId="{BA52AEB4-0645-6A4A-AF99-D5B5B79739EE}" dt="2019-03-26T17:19:03.706" v="509" actId="478"/>
          <ac:picMkLst>
            <pc:docMk/>
            <pc:sldMk cId="2358890305" sldId="778"/>
            <ac:picMk id="9" creationId="{2AE635C9-9B70-3C49-A13F-383041DBC8B6}"/>
          </ac:picMkLst>
        </pc:picChg>
        <pc:picChg chg="del">
          <ac:chgData name="Tim Solley" userId="6446f77d-77a0-4f03-b509-0612ab43eae7" providerId="ADAL" clId="{BA52AEB4-0645-6A4A-AF99-D5B5B79739EE}" dt="2019-03-26T17:18:50.825" v="498" actId="478"/>
          <ac:picMkLst>
            <pc:docMk/>
            <pc:sldMk cId="2358890305" sldId="778"/>
            <ac:picMk id="11" creationId="{F97302A7-B871-394A-9235-8D0331F222F5}"/>
          </ac:picMkLst>
        </pc:picChg>
        <pc:picChg chg="del">
          <ac:chgData name="Tim Solley" userId="6446f77d-77a0-4f03-b509-0612ab43eae7" providerId="ADAL" clId="{BA52AEB4-0645-6A4A-AF99-D5B5B79739EE}" dt="2019-03-26T17:19:03.041" v="508" actId="478"/>
          <ac:picMkLst>
            <pc:docMk/>
            <pc:sldMk cId="2358890305" sldId="778"/>
            <ac:picMk id="14" creationId="{0CEB5D53-E00A-FB47-8F2B-2F3755C3A3D5}"/>
          </ac:picMkLst>
        </pc:picChg>
        <pc:cxnChg chg="del">
          <ac:chgData name="Tim Solley" userId="6446f77d-77a0-4f03-b509-0612ab43eae7" providerId="ADAL" clId="{BA52AEB4-0645-6A4A-AF99-D5B5B79739EE}" dt="2019-03-26T17:18:58.593" v="504" actId="478"/>
          <ac:cxnSpMkLst>
            <pc:docMk/>
            <pc:sldMk cId="2358890305" sldId="778"/>
            <ac:cxnSpMk id="24" creationId="{69ABDBCD-49CF-D846-BFD8-587E68406A78}"/>
          </ac:cxnSpMkLst>
        </pc:cxnChg>
        <pc:cxnChg chg="del mod">
          <ac:chgData name="Tim Solley" userId="6446f77d-77a0-4f03-b509-0612ab43eae7" providerId="ADAL" clId="{BA52AEB4-0645-6A4A-AF99-D5B5B79739EE}" dt="2019-03-26T17:19:01.732" v="506" actId="478"/>
          <ac:cxnSpMkLst>
            <pc:docMk/>
            <pc:sldMk cId="2358890305" sldId="778"/>
            <ac:cxnSpMk id="26" creationId="{D54A7AFB-D771-4847-8E8E-40D8A1D0510B}"/>
          </ac:cxnSpMkLst>
        </pc:cxnChg>
        <pc:cxnChg chg="del">
          <ac:chgData name="Tim Solley" userId="6446f77d-77a0-4f03-b509-0612ab43eae7" providerId="ADAL" clId="{BA52AEB4-0645-6A4A-AF99-D5B5B79739EE}" dt="2019-03-26T17:19:02.517" v="507" actId="478"/>
          <ac:cxnSpMkLst>
            <pc:docMk/>
            <pc:sldMk cId="2358890305" sldId="778"/>
            <ac:cxnSpMk id="28" creationId="{329DA1F3-F29F-B442-A9E2-D1271B8A74C5}"/>
          </ac:cxnSpMkLst>
        </pc:cxnChg>
      </pc:sldChg>
      <pc:sldChg chg="modSp add ord">
        <pc:chgData name="Tim Solley" userId="6446f77d-77a0-4f03-b509-0612ab43eae7" providerId="ADAL" clId="{BA52AEB4-0645-6A4A-AF99-D5B5B79739EE}" dt="2019-03-26T17:35:20.461" v="1740" actId="20577"/>
        <pc:sldMkLst>
          <pc:docMk/>
          <pc:sldMk cId="2337235094" sldId="779"/>
        </pc:sldMkLst>
        <pc:spChg chg="mod">
          <ac:chgData name="Tim Solley" userId="6446f77d-77a0-4f03-b509-0612ab43eae7" providerId="ADAL" clId="{BA52AEB4-0645-6A4A-AF99-D5B5B79739EE}" dt="2019-03-26T17:31:07.436" v="1173" actId="20577"/>
          <ac:spMkLst>
            <pc:docMk/>
            <pc:sldMk cId="2337235094" sldId="779"/>
            <ac:spMk id="12" creationId="{0124313A-91DC-3240-9A34-921CC845B19A}"/>
          </ac:spMkLst>
        </pc:spChg>
        <pc:spChg chg="mod">
          <ac:chgData name="Tim Solley" userId="6446f77d-77a0-4f03-b509-0612ab43eae7" providerId="ADAL" clId="{BA52AEB4-0645-6A4A-AF99-D5B5B79739EE}" dt="2019-03-26T17:35:20.461" v="1740" actId="20577"/>
          <ac:spMkLst>
            <pc:docMk/>
            <pc:sldMk cId="2337235094" sldId="779"/>
            <ac:spMk id="29" creationId="{40FAC03D-65D5-6940-A8A2-1105CEBFA3AA}"/>
          </ac:spMkLst>
        </pc:spChg>
      </pc:sldChg>
      <pc:sldChg chg="modSp add">
        <pc:chgData name="Tim Solley" userId="6446f77d-77a0-4f03-b509-0612ab43eae7" providerId="ADAL" clId="{BA52AEB4-0645-6A4A-AF99-D5B5B79739EE}" dt="2019-03-26T18:38:08.959" v="2360" actId="20577"/>
        <pc:sldMkLst>
          <pc:docMk/>
          <pc:sldMk cId="2108316140" sldId="781"/>
        </pc:sldMkLst>
        <pc:spChg chg="mod">
          <ac:chgData name="Tim Solley" userId="6446f77d-77a0-4f03-b509-0612ab43eae7" providerId="ADAL" clId="{BA52AEB4-0645-6A4A-AF99-D5B5B79739EE}" dt="2019-03-26T18:38:08.959" v="2360" actId="20577"/>
          <ac:spMkLst>
            <pc:docMk/>
            <pc:sldMk cId="2108316140" sldId="781"/>
            <ac:spMk id="12" creationId="{0124313A-91DC-3240-9A34-921CC845B19A}"/>
          </ac:spMkLst>
        </pc:spChg>
      </pc:sldChg>
      <pc:sldChg chg="modSp add ord">
        <pc:chgData name="Tim Solley" userId="6446f77d-77a0-4f03-b509-0612ab43eae7" providerId="ADAL" clId="{BA52AEB4-0645-6A4A-AF99-D5B5B79739EE}" dt="2019-03-26T19:17:23.727" v="2992" actId="207"/>
        <pc:sldMkLst>
          <pc:docMk/>
          <pc:sldMk cId="1271494841" sldId="782"/>
        </pc:sldMkLst>
        <pc:spChg chg="mod">
          <ac:chgData name="Tim Solley" userId="6446f77d-77a0-4f03-b509-0612ab43eae7" providerId="ADAL" clId="{BA52AEB4-0645-6A4A-AF99-D5B5B79739EE}" dt="2019-03-26T19:17:23.727" v="2992" actId="207"/>
          <ac:spMkLst>
            <pc:docMk/>
            <pc:sldMk cId="1271494841" sldId="782"/>
            <ac:spMk id="4" creationId="{2155A478-4583-2147-AD91-499CD48BC61C}"/>
          </ac:spMkLst>
        </pc:spChg>
        <pc:spChg chg="mod">
          <ac:chgData name="Tim Solley" userId="6446f77d-77a0-4f03-b509-0612ab43eae7" providerId="ADAL" clId="{BA52AEB4-0645-6A4A-AF99-D5B5B79739EE}" dt="2019-03-26T19:16:45.335" v="2884" actId="20577"/>
          <ac:spMkLst>
            <pc:docMk/>
            <pc:sldMk cId="1271494841" sldId="782"/>
            <ac:spMk id="12" creationId="{0124313A-91DC-3240-9A34-921CC845B19A}"/>
          </ac:spMkLst>
        </pc:spChg>
      </pc:sldChg>
    </pc:docChg>
  </pc:docChgLst>
  <pc:docChgLst>
    <pc:chgData name="Tim Solley" userId="6446f77d-77a0-4f03-b509-0612ab43eae7" providerId="ADAL" clId="{0CCA87E3-AED8-E14B-B50F-E57D514AE171}"/>
    <pc:docChg chg="modSld">
      <pc:chgData name="Tim Solley" userId="6446f77d-77a0-4f03-b509-0612ab43eae7" providerId="ADAL" clId="{0CCA87E3-AED8-E14B-B50F-E57D514AE171}" dt="2019-03-10T22:56:05.210" v="4" actId="20577"/>
      <pc:docMkLst>
        <pc:docMk/>
      </pc:docMkLst>
      <pc:sldChg chg="modSp">
        <pc:chgData name="Tim Solley" userId="6446f77d-77a0-4f03-b509-0612ab43eae7" providerId="ADAL" clId="{0CCA87E3-AED8-E14B-B50F-E57D514AE171}" dt="2019-03-10T22:48:17.179" v="1" actId="20577"/>
        <pc:sldMkLst>
          <pc:docMk/>
          <pc:sldMk cId="900682636" sldId="630"/>
        </pc:sldMkLst>
        <pc:spChg chg="mod">
          <ac:chgData name="Tim Solley" userId="6446f77d-77a0-4f03-b509-0612ab43eae7" providerId="ADAL" clId="{0CCA87E3-AED8-E14B-B50F-E57D514AE171}" dt="2019-03-10T22:48:17.179" v="1" actId="20577"/>
          <ac:spMkLst>
            <pc:docMk/>
            <pc:sldMk cId="900682636" sldId="630"/>
            <ac:spMk id="44" creationId="{00000000-0000-0000-0000-000000000000}"/>
          </ac:spMkLst>
        </pc:spChg>
      </pc:sldChg>
      <pc:sldChg chg="modSp">
        <pc:chgData name="Tim Solley" userId="6446f77d-77a0-4f03-b509-0612ab43eae7" providerId="ADAL" clId="{0CCA87E3-AED8-E14B-B50F-E57D514AE171}" dt="2019-03-10T22:55:14.457" v="3" actId="20577"/>
        <pc:sldMkLst>
          <pc:docMk/>
          <pc:sldMk cId="3828429775" sldId="744"/>
        </pc:sldMkLst>
        <pc:spChg chg="mod">
          <ac:chgData name="Tim Solley" userId="6446f77d-77a0-4f03-b509-0612ab43eae7" providerId="ADAL" clId="{0CCA87E3-AED8-E14B-B50F-E57D514AE171}" dt="2019-03-10T22:55:14.457" v="3" actId="20577"/>
          <ac:spMkLst>
            <pc:docMk/>
            <pc:sldMk cId="3828429775" sldId="744"/>
            <ac:spMk id="4" creationId="{2155A478-4583-2147-AD91-499CD48BC61C}"/>
          </ac:spMkLst>
        </pc:spChg>
      </pc:sldChg>
      <pc:sldChg chg="modSp">
        <pc:chgData name="Tim Solley" userId="6446f77d-77a0-4f03-b509-0612ab43eae7" providerId="ADAL" clId="{0CCA87E3-AED8-E14B-B50F-E57D514AE171}" dt="2019-03-10T22:56:05.210" v="4" actId="20577"/>
        <pc:sldMkLst>
          <pc:docMk/>
          <pc:sldMk cId="2988479600" sldId="752"/>
        </pc:sldMkLst>
        <pc:spChg chg="mod">
          <ac:chgData name="Tim Solley" userId="6446f77d-77a0-4f03-b509-0612ab43eae7" providerId="ADAL" clId="{0CCA87E3-AED8-E14B-B50F-E57D514AE171}" dt="2019-03-10T22:56:05.210" v="4" actId="20577"/>
          <ac:spMkLst>
            <pc:docMk/>
            <pc:sldMk cId="2988479600" sldId="752"/>
            <ac:spMk id="4" creationId="{2155A478-4583-2147-AD91-499CD48BC61C}"/>
          </ac:spMkLst>
        </pc:spChg>
      </pc:sldChg>
    </pc:docChg>
  </pc:docChgLst>
  <pc:docChgLst>
    <pc:chgData name="Tim Solley" userId="6446f77d-77a0-4f03-b509-0612ab43eae7" providerId="ADAL" clId="{B88577F5-8EA2-CA48-B017-5C9CB470CE18}"/>
    <pc:docChg chg="undo custSel addSld modSld sldOrd">
      <pc:chgData name="Tim Solley" userId="6446f77d-77a0-4f03-b509-0612ab43eae7" providerId="ADAL" clId="{B88577F5-8EA2-CA48-B017-5C9CB470CE18}" dt="2019-01-29T02:07:57.832" v="854"/>
      <pc:docMkLst>
        <pc:docMk/>
      </pc:docMkLst>
      <pc:sldChg chg="ord">
        <pc:chgData name="Tim Solley" userId="6446f77d-77a0-4f03-b509-0612ab43eae7" providerId="ADAL" clId="{B88577F5-8EA2-CA48-B017-5C9CB470CE18}" dt="2019-01-29T02:07:57.832" v="854"/>
        <pc:sldMkLst>
          <pc:docMk/>
          <pc:sldMk cId="2456229745" sldId="381"/>
        </pc:sldMkLst>
      </pc:sldChg>
    </pc:docChg>
  </pc:docChgLst>
  <pc:docChgLst>
    <pc:chgData name="Tim Solley" userId="6446f77d-77a0-4f03-b509-0612ab43eae7" providerId="ADAL" clId="{833C0D95-4B93-8C4E-B621-3FAF3406ECD1}"/>
    <pc:docChg chg="undo custSel addSld delSld modSld sldOrd">
      <pc:chgData name="Tim Solley" userId="6446f77d-77a0-4f03-b509-0612ab43eae7" providerId="ADAL" clId="{833C0D95-4B93-8C4E-B621-3FAF3406ECD1}" dt="2019-04-09T18:57:03.388" v="3527" actId="1076"/>
      <pc:docMkLst>
        <pc:docMk/>
      </pc:docMkLst>
      <pc:sldChg chg="modSp">
        <pc:chgData name="Tim Solley" userId="6446f77d-77a0-4f03-b509-0612ab43eae7" providerId="ADAL" clId="{833C0D95-4B93-8C4E-B621-3FAF3406ECD1}" dt="2019-04-09T18:57:03.388" v="3527" actId="1076"/>
        <pc:sldMkLst>
          <pc:docMk/>
          <pc:sldMk cId="2456229745" sldId="381"/>
        </pc:sldMkLst>
        <pc:spChg chg="mod">
          <ac:chgData name="Tim Solley" userId="6446f77d-77a0-4f03-b509-0612ab43eae7" providerId="ADAL" clId="{833C0D95-4B93-8C4E-B621-3FAF3406ECD1}" dt="2019-04-09T18:57:03.388" v="3527" actId="1076"/>
          <ac:spMkLst>
            <pc:docMk/>
            <pc:sldMk cId="2456229745" sldId="381"/>
            <ac:spMk id="259" creationId="{00000000-0000-0000-0000-000000000000}"/>
          </ac:spMkLst>
        </pc:spChg>
      </pc:sldChg>
      <pc:sldChg chg="add">
        <pc:chgData name="Tim Solley" userId="6446f77d-77a0-4f03-b509-0612ab43eae7" providerId="ADAL" clId="{833C0D95-4B93-8C4E-B621-3FAF3406ECD1}" dt="2019-04-05T16:49:12.468" v="2761"/>
        <pc:sldMkLst>
          <pc:docMk/>
          <pc:sldMk cId="3737010992" sldId="393"/>
        </pc:sldMkLst>
      </pc:sldChg>
      <pc:sldChg chg="modSp">
        <pc:chgData name="Tim Solley" userId="6446f77d-77a0-4f03-b509-0612ab43eae7" providerId="ADAL" clId="{833C0D95-4B93-8C4E-B621-3FAF3406ECD1}" dt="2019-03-27T15:10:13.610" v="17" actId="20577"/>
        <pc:sldMkLst>
          <pc:docMk/>
          <pc:sldMk cId="3812402544" sldId="453"/>
        </pc:sldMkLst>
        <pc:spChg chg="mod">
          <ac:chgData name="Tim Solley" userId="6446f77d-77a0-4f03-b509-0612ab43eae7" providerId="ADAL" clId="{833C0D95-4B93-8C4E-B621-3FAF3406ECD1}" dt="2019-03-27T15:10:13.610" v="17" actId="20577"/>
          <ac:spMkLst>
            <pc:docMk/>
            <pc:sldMk cId="3812402544" sldId="453"/>
            <ac:spMk id="3086" creationId="{00000000-0000-0000-0000-000000000000}"/>
          </ac:spMkLst>
        </pc:spChg>
      </pc:sldChg>
      <pc:sldChg chg="addSp delSp modSp add">
        <pc:chgData name="Tim Solley" userId="6446f77d-77a0-4f03-b509-0612ab43eae7" providerId="ADAL" clId="{833C0D95-4B93-8C4E-B621-3FAF3406ECD1}" dt="2019-04-05T20:35:32.448" v="3173" actId="478"/>
        <pc:sldMkLst>
          <pc:docMk/>
          <pc:sldMk cId="1500011354" sldId="602"/>
        </pc:sldMkLst>
        <pc:spChg chg="mod">
          <ac:chgData name="Tim Solley" userId="6446f77d-77a0-4f03-b509-0612ab43eae7" providerId="ADAL" clId="{833C0D95-4B93-8C4E-B621-3FAF3406ECD1}" dt="2019-04-05T16:49:34.085" v="2764" actId="1076"/>
          <ac:spMkLst>
            <pc:docMk/>
            <pc:sldMk cId="1500011354" sldId="602"/>
            <ac:spMk id="10" creationId="{00000000-0000-0000-0000-000000000000}"/>
          </ac:spMkLst>
        </pc:spChg>
        <pc:spChg chg="mod">
          <ac:chgData name="Tim Solley" userId="6446f77d-77a0-4f03-b509-0612ab43eae7" providerId="ADAL" clId="{833C0D95-4B93-8C4E-B621-3FAF3406ECD1}" dt="2019-04-05T16:55:11.559" v="2778" actId="20577"/>
          <ac:spMkLst>
            <pc:docMk/>
            <pc:sldMk cId="1500011354" sldId="602"/>
            <ac:spMk id="14" creationId="{00000000-0000-0000-0000-000000000000}"/>
          </ac:spMkLst>
        </pc:spChg>
        <pc:spChg chg="mod">
          <ac:chgData name="Tim Solley" userId="6446f77d-77a0-4f03-b509-0612ab43eae7" providerId="ADAL" clId="{833C0D95-4B93-8C4E-B621-3FAF3406ECD1}" dt="2019-04-05T16:55:25.828" v="2779" actId="20577"/>
          <ac:spMkLst>
            <pc:docMk/>
            <pc:sldMk cId="1500011354" sldId="602"/>
            <ac:spMk id="18" creationId="{00000000-0000-0000-0000-000000000000}"/>
          </ac:spMkLst>
        </pc:spChg>
        <pc:spChg chg="add del mod">
          <ac:chgData name="Tim Solley" userId="6446f77d-77a0-4f03-b509-0612ab43eae7" providerId="ADAL" clId="{833C0D95-4B93-8C4E-B621-3FAF3406ECD1}" dt="2019-04-05T20:35:32.448" v="3173" actId="478"/>
          <ac:spMkLst>
            <pc:docMk/>
            <pc:sldMk cId="1500011354" sldId="602"/>
            <ac:spMk id="20" creationId="{C5615F7A-1022-EE48-AC54-B7FEC892EE7B}"/>
          </ac:spMkLst>
        </pc:spChg>
        <pc:grpChg chg="mod">
          <ac:chgData name="Tim Solley" userId="6446f77d-77a0-4f03-b509-0612ab43eae7" providerId="ADAL" clId="{833C0D95-4B93-8C4E-B621-3FAF3406ECD1}" dt="2019-04-05T16:55:43.532" v="2781" actId="1076"/>
          <ac:grpSpMkLst>
            <pc:docMk/>
            <pc:sldMk cId="1500011354" sldId="602"/>
            <ac:grpSpMk id="8" creationId="{00000000-0000-0000-0000-000000000000}"/>
          </ac:grpSpMkLst>
        </pc:grpChg>
      </pc:sldChg>
      <pc:sldChg chg="add">
        <pc:chgData name="Tim Solley" userId="6446f77d-77a0-4f03-b509-0612ab43eae7" providerId="ADAL" clId="{833C0D95-4B93-8C4E-B621-3FAF3406ECD1}" dt="2019-04-05T16:49:12.468" v="2761"/>
        <pc:sldMkLst>
          <pc:docMk/>
          <pc:sldMk cId="1262671521" sldId="681"/>
        </pc:sldMkLst>
      </pc:sldChg>
      <pc:sldChg chg="add">
        <pc:chgData name="Tim Solley" userId="6446f77d-77a0-4f03-b509-0612ab43eae7" providerId="ADAL" clId="{833C0D95-4B93-8C4E-B621-3FAF3406ECD1}" dt="2019-04-05T17:00:43.862" v="2810"/>
        <pc:sldMkLst>
          <pc:docMk/>
          <pc:sldMk cId="4207260848" sldId="737"/>
        </pc:sldMkLst>
      </pc:sldChg>
      <pc:sldChg chg="add">
        <pc:chgData name="Tim Solley" userId="6446f77d-77a0-4f03-b509-0612ab43eae7" providerId="ADAL" clId="{833C0D95-4B93-8C4E-B621-3FAF3406ECD1}" dt="2019-04-05T17:00:43.862" v="2810"/>
        <pc:sldMkLst>
          <pc:docMk/>
          <pc:sldMk cId="3231065638" sldId="738"/>
        </pc:sldMkLst>
      </pc:sldChg>
      <pc:sldChg chg="modSp add">
        <pc:chgData name="Tim Solley" userId="6446f77d-77a0-4f03-b509-0612ab43eae7" providerId="ADAL" clId="{833C0D95-4B93-8C4E-B621-3FAF3406ECD1}" dt="2019-04-05T16:56:51.419" v="2806" actId="20577"/>
        <pc:sldMkLst>
          <pc:docMk/>
          <pc:sldMk cId="2886687437" sldId="746"/>
        </pc:sldMkLst>
        <pc:spChg chg="mod">
          <ac:chgData name="Tim Solley" userId="6446f77d-77a0-4f03-b509-0612ab43eae7" providerId="ADAL" clId="{833C0D95-4B93-8C4E-B621-3FAF3406ECD1}" dt="2019-04-05T16:56:51.419" v="2806" actId="20577"/>
          <ac:spMkLst>
            <pc:docMk/>
            <pc:sldMk cId="2886687437" sldId="746"/>
            <ac:spMk id="22" creationId="{26FA6184-8AFB-454F-8905-1BE9DAF38E72}"/>
          </ac:spMkLst>
        </pc:spChg>
      </pc:sldChg>
      <pc:sldChg chg="add">
        <pc:chgData name="Tim Solley" userId="6446f77d-77a0-4f03-b509-0612ab43eae7" providerId="ADAL" clId="{833C0D95-4B93-8C4E-B621-3FAF3406ECD1}" dt="2019-04-05T16:49:12.468" v="2761"/>
        <pc:sldMkLst>
          <pc:docMk/>
          <pc:sldMk cId="1264146896" sldId="751"/>
        </pc:sldMkLst>
      </pc:sldChg>
      <pc:sldChg chg="modSp ord">
        <pc:chgData name="Tim Solley" userId="6446f77d-77a0-4f03-b509-0612ab43eae7" providerId="ADAL" clId="{833C0D95-4B93-8C4E-B621-3FAF3406ECD1}" dt="2019-04-05T16:58:05.845" v="2809"/>
        <pc:sldMkLst>
          <pc:docMk/>
          <pc:sldMk cId="2575522791" sldId="755"/>
        </pc:sldMkLst>
        <pc:spChg chg="mod">
          <ac:chgData name="Tim Solley" userId="6446f77d-77a0-4f03-b509-0612ab43eae7" providerId="ADAL" clId="{833C0D95-4B93-8C4E-B621-3FAF3406ECD1}" dt="2019-03-27T15:59:52.970" v="1241" actId="20577"/>
          <ac:spMkLst>
            <pc:docMk/>
            <pc:sldMk cId="2575522791" sldId="755"/>
            <ac:spMk id="26" creationId="{7F82BBDF-41F9-4C40-A0EC-B48067D59735}"/>
          </ac:spMkLst>
        </pc:spChg>
      </pc:sldChg>
      <pc:sldChg chg="ord">
        <pc:chgData name="Tim Solley" userId="6446f77d-77a0-4f03-b509-0612ab43eae7" providerId="ADAL" clId="{833C0D95-4B93-8C4E-B621-3FAF3406ECD1}" dt="2019-03-27T16:03:45.269" v="1390"/>
        <pc:sldMkLst>
          <pc:docMk/>
          <pc:sldMk cId="2464644673" sldId="771"/>
        </pc:sldMkLst>
      </pc:sldChg>
      <pc:sldChg chg="modSp">
        <pc:chgData name="Tim Solley" userId="6446f77d-77a0-4f03-b509-0612ab43eae7" providerId="ADAL" clId="{833C0D95-4B93-8C4E-B621-3FAF3406ECD1}" dt="2019-03-27T15:50:52.019" v="891" actId="20577"/>
        <pc:sldMkLst>
          <pc:docMk/>
          <pc:sldMk cId="2037092445" sldId="775"/>
        </pc:sldMkLst>
        <pc:spChg chg="mod">
          <ac:chgData name="Tim Solley" userId="6446f77d-77a0-4f03-b509-0612ab43eae7" providerId="ADAL" clId="{833C0D95-4B93-8C4E-B621-3FAF3406ECD1}" dt="2019-03-27T15:50:52.019" v="891" actId="20577"/>
          <ac:spMkLst>
            <pc:docMk/>
            <pc:sldMk cId="2037092445" sldId="775"/>
            <ac:spMk id="26" creationId="{7F82BBDF-41F9-4C40-A0EC-B48067D59735}"/>
          </ac:spMkLst>
        </pc:spChg>
      </pc:sldChg>
      <pc:sldChg chg="modSp">
        <pc:chgData name="Tim Solley" userId="6446f77d-77a0-4f03-b509-0612ab43eae7" providerId="ADAL" clId="{833C0D95-4B93-8C4E-B621-3FAF3406ECD1}" dt="2019-03-27T16:01:46.030" v="1369" actId="20577"/>
        <pc:sldMkLst>
          <pc:docMk/>
          <pc:sldMk cId="427929394" sldId="776"/>
        </pc:sldMkLst>
        <pc:spChg chg="mod">
          <ac:chgData name="Tim Solley" userId="6446f77d-77a0-4f03-b509-0612ab43eae7" providerId="ADAL" clId="{833C0D95-4B93-8C4E-B621-3FAF3406ECD1}" dt="2019-03-27T16:01:46.030" v="1369" actId="20577"/>
          <ac:spMkLst>
            <pc:docMk/>
            <pc:sldMk cId="427929394" sldId="776"/>
            <ac:spMk id="4" creationId="{2155A478-4583-2147-AD91-499CD48BC61C}"/>
          </ac:spMkLst>
        </pc:spChg>
        <pc:spChg chg="mod">
          <ac:chgData name="Tim Solley" userId="6446f77d-77a0-4f03-b509-0612ab43eae7" providerId="ADAL" clId="{833C0D95-4B93-8C4E-B621-3FAF3406ECD1}" dt="2019-03-27T16:00:44.949" v="1244" actId="20577"/>
          <ac:spMkLst>
            <pc:docMk/>
            <pc:sldMk cId="427929394" sldId="776"/>
            <ac:spMk id="12" creationId="{0124313A-91DC-3240-9A34-921CC845B19A}"/>
          </ac:spMkLst>
        </pc:spChg>
      </pc:sldChg>
      <pc:sldChg chg="modSp">
        <pc:chgData name="Tim Solley" userId="6446f77d-77a0-4f03-b509-0612ab43eae7" providerId="ADAL" clId="{833C0D95-4B93-8C4E-B621-3FAF3406ECD1}" dt="2019-04-08T15:01:42.322" v="3526" actId="20577"/>
        <pc:sldMkLst>
          <pc:docMk/>
          <pc:sldMk cId="1271494841" sldId="782"/>
        </pc:sldMkLst>
        <pc:spChg chg="mod">
          <ac:chgData name="Tim Solley" userId="6446f77d-77a0-4f03-b509-0612ab43eae7" providerId="ADAL" clId="{833C0D95-4B93-8C4E-B621-3FAF3406ECD1}" dt="2019-04-08T15:01:42.322" v="3526" actId="20577"/>
          <ac:spMkLst>
            <pc:docMk/>
            <pc:sldMk cId="1271494841" sldId="782"/>
            <ac:spMk id="4" creationId="{2155A478-4583-2147-AD91-499CD48BC61C}"/>
          </ac:spMkLst>
        </pc:spChg>
      </pc:sldChg>
      <pc:sldChg chg="modSp add">
        <pc:chgData name="Tim Solley" userId="6446f77d-77a0-4f03-b509-0612ab43eae7" providerId="ADAL" clId="{833C0D95-4B93-8C4E-B621-3FAF3406ECD1}" dt="2019-03-27T15:14:13.677" v="66" actId="20577"/>
        <pc:sldMkLst>
          <pc:docMk/>
          <pc:sldMk cId="2161568371" sldId="783"/>
        </pc:sldMkLst>
        <pc:spChg chg="mod">
          <ac:chgData name="Tim Solley" userId="6446f77d-77a0-4f03-b509-0612ab43eae7" providerId="ADAL" clId="{833C0D95-4B93-8C4E-B621-3FAF3406ECD1}" dt="2019-03-27T15:14:13.677" v="66" actId="20577"/>
          <ac:spMkLst>
            <pc:docMk/>
            <pc:sldMk cId="2161568371" sldId="783"/>
            <ac:spMk id="26" creationId="{7F82BBDF-41F9-4C40-A0EC-B48067D59735}"/>
          </ac:spMkLst>
        </pc:spChg>
      </pc:sldChg>
      <pc:sldChg chg="modSp add">
        <pc:chgData name="Tim Solley" userId="6446f77d-77a0-4f03-b509-0612ab43eae7" providerId="ADAL" clId="{833C0D95-4B93-8C4E-B621-3FAF3406ECD1}" dt="2019-03-27T15:16:07.778" v="458" actId="20577"/>
        <pc:sldMkLst>
          <pc:docMk/>
          <pc:sldMk cId="684820079" sldId="784"/>
        </pc:sldMkLst>
        <pc:spChg chg="mod">
          <ac:chgData name="Tim Solley" userId="6446f77d-77a0-4f03-b509-0612ab43eae7" providerId="ADAL" clId="{833C0D95-4B93-8C4E-B621-3FAF3406ECD1}" dt="2019-03-27T15:16:07.778" v="458" actId="20577"/>
          <ac:spMkLst>
            <pc:docMk/>
            <pc:sldMk cId="684820079" sldId="784"/>
            <ac:spMk id="4" creationId="{2155A478-4583-2147-AD91-499CD48BC61C}"/>
          </ac:spMkLst>
        </pc:spChg>
        <pc:spChg chg="mod">
          <ac:chgData name="Tim Solley" userId="6446f77d-77a0-4f03-b509-0612ab43eae7" providerId="ADAL" clId="{833C0D95-4B93-8C4E-B621-3FAF3406ECD1}" dt="2019-03-27T15:14:24.148" v="93" actId="20577"/>
          <ac:spMkLst>
            <pc:docMk/>
            <pc:sldMk cId="684820079" sldId="784"/>
            <ac:spMk id="12" creationId="{0124313A-91DC-3240-9A34-921CC845B19A}"/>
          </ac:spMkLst>
        </pc:spChg>
      </pc:sldChg>
      <pc:sldChg chg="modSp add">
        <pc:chgData name="Tim Solley" userId="6446f77d-77a0-4f03-b509-0612ab43eae7" providerId="ADAL" clId="{833C0D95-4B93-8C4E-B621-3FAF3406ECD1}" dt="2019-03-27T15:22:26.538" v="888" actId="20577"/>
        <pc:sldMkLst>
          <pc:docMk/>
          <pc:sldMk cId="4246385139" sldId="785"/>
        </pc:sldMkLst>
        <pc:spChg chg="mod">
          <ac:chgData name="Tim Solley" userId="6446f77d-77a0-4f03-b509-0612ab43eae7" providerId="ADAL" clId="{833C0D95-4B93-8C4E-B621-3FAF3406ECD1}" dt="2019-03-27T15:22:26.538" v="888" actId="20577"/>
          <ac:spMkLst>
            <pc:docMk/>
            <pc:sldMk cId="4246385139" sldId="785"/>
            <ac:spMk id="4" creationId="{2155A478-4583-2147-AD91-499CD48BC61C}"/>
          </ac:spMkLst>
        </pc:spChg>
        <pc:spChg chg="mod">
          <ac:chgData name="Tim Solley" userId="6446f77d-77a0-4f03-b509-0612ab43eae7" providerId="ADAL" clId="{833C0D95-4B93-8C4E-B621-3FAF3406ECD1}" dt="2019-03-27T15:17:38.418" v="483" actId="14100"/>
          <ac:spMkLst>
            <pc:docMk/>
            <pc:sldMk cId="4246385139" sldId="785"/>
            <ac:spMk id="12" creationId="{0124313A-91DC-3240-9A34-921CC845B19A}"/>
          </ac:spMkLst>
        </pc:spChg>
      </pc:sldChg>
      <pc:sldChg chg="modSp add">
        <pc:chgData name="Tim Solley" userId="6446f77d-77a0-4f03-b509-0612ab43eae7" providerId="ADAL" clId="{833C0D95-4B93-8C4E-B621-3FAF3406ECD1}" dt="2019-03-27T15:58:32.953" v="1225" actId="20577"/>
        <pc:sldMkLst>
          <pc:docMk/>
          <pc:sldMk cId="3686505790" sldId="786"/>
        </pc:sldMkLst>
        <pc:spChg chg="mod">
          <ac:chgData name="Tim Solley" userId="6446f77d-77a0-4f03-b509-0612ab43eae7" providerId="ADAL" clId="{833C0D95-4B93-8C4E-B621-3FAF3406ECD1}" dt="2019-03-27T15:58:32.953" v="1225" actId="20577"/>
          <ac:spMkLst>
            <pc:docMk/>
            <pc:sldMk cId="3686505790" sldId="786"/>
            <ac:spMk id="4" creationId="{2155A478-4583-2147-AD91-499CD48BC61C}"/>
          </ac:spMkLst>
        </pc:spChg>
        <pc:spChg chg="mod">
          <ac:chgData name="Tim Solley" userId="6446f77d-77a0-4f03-b509-0612ab43eae7" providerId="ADAL" clId="{833C0D95-4B93-8C4E-B621-3FAF3406ECD1}" dt="2019-03-27T15:53:21.383" v="906" actId="20577"/>
          <ac:spMkLst>
            <pc:docMk/>
            <pc:sldMk cId="3686505790" sldId="786"/>
            <ac:spMk id="12" creationId="{0124313A-91DC-3240-9A34-921CC845B19A}"/>
          </ac:spMkLst>
        </pc:spChg>
      </pc:sldChg>
      <pc:sldChg chg="add">
        <pc:chgData name="Tim Solley" userId="6446f77d-77a0-4f03-b509-0612ab43eae7" providerId="ADAL" clId="{833C0D95-4B93-8C4E-B621-3FAF3406ECD1}" dt="2019-03-27T15:59:47.094" v="1226"/>
        <pc:sldMkLst>
          <pc:docMk/>
          <pc:sldMk cId="970348640" sldId="787"/>
        </pc:sldMkLst>
      </pc:sldChg>
      <pc:sldChg chg="modSp add">
        <pc:chgData name="Tim Solley" userId="6446f77d-77a0-4f03-b509-0612ab43eae7" providerId="ADAL" clId="{833C0D95-4B93-8C4E-B621-3FAF3406ECD1}" dt="2019-03-27T16:03:55.836" v="1396" actId="20577"/>
        <pc:sldMkLst>
          <pc:docMk/>
          <pc:sldMk cId="855380318" sldId="788"/>
        </pc:sldMkLst>
        <pc:spChg chg="mod">
          <ac:chgData name="Tim Solley" userId="6446f77d-77a0-4f03-b509-0612ab43eae7" providerId="ADAL" clId="{833C0D95-4B93-8C4E-B621-3FAF3406ECD1}" dt="2019-03-27T16:03:55.836" v="1396" actId="20577"/>
          <ac:spMkLst>
            <pc:docMk/>
            <pc:sldMk cId="855380318" sldId="788"/>
            <ac:spMk id="2" creationId="{00000000-0000-0000-0000-000000000000}"/>
          </ac:spMkLst>
        </pc:spChg>
      </pc:sldChg>
      <pc:sldChg chg="modSp add">
        <pc:chgData name="Tim Solley" userId="6446f77d-77a0-4f03-b509-0612ab43eae7" providerId="ADAL" clId="{833C0D95-4B93-8C4E-B621-3FAF3406ECD1}" dt="2019-03-27T16:33:42.294" v="1824" actId="20577"/>
        <pc:sldMkLst>
          <pc:docMk/>
          <pc:sldMk cId="2503968904" sldId="789"/>
        </pc:sldMkLst>
        <pc:spChg chg="mod">
          <ac:chgData name="Tim Solley" userId="6446f77d-77a0-4f03-b509-0612ab43eae7" providerId="ADAL" clId="{833C0D95-4B93-8C4E-B621-3FAF3406ECD1}" dt="2019-03-27T16:33:42.294" v="1824" actId="20577"/>
          <ac:spMkLst>
            <pc:docMk/>
            <pc:sldMk cId="2503968904" sldId="789"/>
            <ac:spMk id="4" creationId="{2155A478-4583-2147-AD91-499CD48BC61C}"/>
          </ac:spMkLst>
        </pc:spChg>
        <pc:spChg chg="mod">
          <ac:chgData name="Tim Solley" userId="6446f77d-77a0-4f03-b509-0612ab43eae7" providerId="ADAL" clId="{833C0D95-4B93-8C4E-B621-3FAF3406ECD1}" dt="2019-03-27T16:04:08.356" v="1402" actId="20577"/>
          <ac:spMkLst>
            <pc:docMk/>
            <pc:sldMk cId="2503968904" sldId="789"/>
            <ac:spMk id="12" creationId="{0124313A-91DC-3240-9A34-921CC845B19A}"/>
          </ac:spMkLst>
        </pc:spChg>
      </pc:sldChg>
      <pc:sldChg chg="modSp add">
        <pc:chgData name="Tim Solley" userId="6446f77d-77a0-4f03-b509-0612ab43eae7" providerId="ADAL" clId="{833C0D95-4B93-8C4E-B621-3FAF3406ECD1}" dt="2019-03-27T16:34:22.597" v="1899" actId="404"/>
        <pc:sldMkLst>
          <pc:docMk/>
          <pc:sldMk cId="3922759224" sldId="790"/>
        </pc:sldMkLst>
        <pc:spChg chg="mod">
          <ac:chgData name="Tim Solley" userId="6446f77d-77a0-4f03-b509-0612ab43eae7" providerId="ADAL" clId="{833C0D95-4B93-8C4E-B621-3FAF3406ECD1}" dt="2019-03-27T16:34:22.597" v="1899" actId="404"/>
          <ac:spMkLst>
            <pc:docMk/>
            <pc:sldMk cId="3922759224" sldId="790"/>
            <ac:spMk id="4" creationId="{2155A478-4583-2147-AD91-499CD48BC61C}"/>
          </ac:spMkLst>
        </pc:spChg>
      </pc:sldChg>
      <pc:sldChg chg="modSp add">
        <pc:chgData name="Tim Solley" userId="6446f77d-77a0-4f03-b509-0612ab43eae7" providerId="ADAL" clId="{833C0D95-4B93-8C4E-B621-3FAF3406ECD1}" dt="2019-04-05T17:01:15.486" v="2826" actId="20577"/>
        <pc:sldMkLst>
          <pc:docMk/>
          <pc:sldMk cId="3925544467" sldId="791"/>
        </pc:sldMkLst>
        <pc:spChg chg="mod">
          <ac:chgData name="Tim Solley" userId="6446f77d-77a0-4f03-b509-0612ab43eae7" providerId="ADAL" clId="{833C0D95-4B93-8C4E-B621-3FAF3406ECD1}" dt="2019-04-05T17:01:15.486" v="2826" actId="20577"/>
          <ac:spMkLst>
            <pc:docMk/>
            <pc:sldMk cId="3925544467" sldId="791"/>
            <ac:spMk id="4" creationId="{2155A478-4583-2147-AD91-499CD48BC61C}"/>
          </ac:spMkLst>
        </pc:spChg>
      </pc:sldChg>
      <pc:sldChg chg="add">
        <pc:chgData name="Tim Solley" userId="6446f77d-77a0-4f03-b509-0612ab43eae7" providerId="ADAL" clId="{833C0D95-4B93-8C4E-B621-3FAF3406ECD1}" dt="2019-04-05T17:00:43.862" v="2810"/>
        <pc:sldMkLst>
          <pc:docMk/>
          <pc:sldMk cId="1120094747" sldId="792"/>
        </pc:sldMkLst>
      </pc:sldChg>
      <pc:sldChg chg="addSp modSp add">
        <pc:chgData name="Tim Solley" userId="6446f77d-77a0-4f03-b509-0612ab43eae7" providerId="ADAL" clId="{833C0D95-4B93-8C4E-B621-3FAF3406ECD1}" dt="2019-04-05T17:05:03.229" v="3171" actId="20577"/>
        <pc:sldMkLst>
          <pc:docMk/>
          <pc:sldMk cId="2752168811" sldId="793"/>
        </pc:sldMkLst>
        <pc:spChg chg="add mod">
          <ac:chgData name="Tim Solley" userId="6446f77d-77a0-4f03-b509-0612ab43eae7" providerId="ADAL" clId="{833C0D95-4B93-8C4E-B621-3FAF3406ECD1}" dt="2019-04-05T17:05:03.229" v="3171" actId="20577"/>
          <ac:spMkLst>
            <pc:docMk/>
            <pc:sldMk cId="2752168811" sldId="793"/>
            <ac:spMk id="2" creationId="{8261E1B9-9624-8D4B-8372-C7376EDCFDAC}"/>
          </ac:spMkLst>
        </pc:spChg>
      </pc:sldChg>
      <pc:sldChg chg="delSp modSp add delAnim">
        <pc:chgData name="Tim Solley" userId="6446f77d-77a0-4f03-b509-0612ab43eae7" providerId="ADAL" clId="{833C0D95-4B93-8C4E-B621-3FAF3406ECD1}" dt="2019-04-05T20:38:12.093" v="3259" actId="20577"/>
        <pc:sldMkLst>
          <pc:docMk/>
          <pc:sldMk cId="392171078" sldId="794"/>
        </pc:sldMkLst>
        <pc:spChg chg="mod">
          <ac:chgData name="Tim Solley" userId="6446f77d-77a0-4f03-b509-0612ab43eae7" providerId="ADAL" clId="{833C0D95-4B93-8C4E-B621-3FAF3406ECD1}" dt="2019-04-05T20:35:49.980" v="3195" actId="20577"/>
          <ac:spMkLst>
            <pc:docMk/>
            <pc:sldMk cId="392171078" sldId="794"/>
            <ac:spMk id="10" creationId="{00000000-0000-0000-0000-000000000000}"/>
          </ac:spMkLst>
        </pc:spChg>
        <pc:spChg chg="mod">
          <ac:chgData name="Tim Solley" userId="6446f77d-77a0-4f03-b509-0612ab43eae7" providerId="ADAL" clId="{833C0D95-4B93-8C4E-B621-3FAF3406ECD1}" dt="2019-04-05T20:38:12.093" v="3259" actId="20577"/>
          <ac:spMkLst>
            <pc:docMk/>
            <pc:sldMk cId="392171078" sldId="794"/>
            <ac:spMk id="14" creationId="{00000000-0000-0000-0000-000000000000}"/>
          </ac:spMkLst>
        </pc:spChg>
        <pc:spChg chg="topLvl">
          <ac:chgData name="Tim Solley" userId="6446f77d-77a0-4f03-b509-0612ab43eae7" providerId="ADAL" clId="{833C0D95-4B93-8C4E-B621-3FAF3406ECD1}" dt="2019-04-05T20:36:18.380" v="3253" actId="478"/>
          <ac:spMkLst>
            <pc:docMk/>
            <pc:sldMk cId="392171078" sldId="794"/>
            <ac:spMk id="17" creationId="{00000000-0000-0000-0000-000000000000}"/>
          </ac:spMkLst>
        </pc:spChg>
        <pc:spChg chg="del mod">
          <ac:chgData name="Tim Solley" userId="6446f77d-77a0-4f03-b509-0612ab43eae7" providerId="ADAL" clId="{833C0D95-4B93-8C4E-B621-3FAF3406ECD1}" dt="2019-04-05T20:36:12.529" v="3252" actId="478"/>
          <ac:spMkLst>
            <pc:docMk/>
            <pc:sldMk cId="392171078" sldId="794"/>
            <ac:spMk id="18" creationId="{00000000-0000-0000-0000-000000000000}"/>
          </ac:spMkLst>
        </pc:spChg>
        <pc:spChg chg="del topLvl">
          <ac:chgData name="Tim Solley" userId="6446f77d-77a0-4f03-b509-0612ab43eae7" providerId="ADAL" clId="{833C0D95-4B93-8C4E-B621-3FAF3406ECD1}" dt="2019-04-05T20:36:18.380" v="3253" actId="478"/>
          <ac:spMkLst>
            <pc:docMk/>
            <pc:sldMk cId="392171078" sldId="794"/>
            <ac:spMk id="19" creationId="{00000000-0000-0000-0000-000000000000}"/>
          </ac:spMkLst>
        </pc:spChg>
        <pc:spChg chg="del">
          <ac:chgData name="Tim Solley" userId="6446f77d-77a0-4f03-b509-0612ab43eae7" providerId="ADAL" clId="{833C0D95-4B93-8C4E-B621-3FAF3406ECD1}" dt="2019-04-05T20:36:21.312" v="3254" actId="478"/>
          <ac:spMkLst>
            <pc:docMk/>
            <pc:sldMk cId="392171078" sldId="794"/>
            <ac:spMk id="20" creationId="{C5615F7A-1022-EE48-AC54-B7FEC892EE7B}"/>
          </ac:spMkLst>
        </pc:spChg>
        <pc:grpChg chg="del">
          <ac:chgData name="Tim Solley" userId="6446f77d-77a0-4f03-b509-0612ab43eae7" providerId="ADAL" clId="{833C0D95-4B93-8C4E-B621-3FAF3406ECD1}" dt="2019-04-05T20:36:18.380" v="3253" actId="478"/>
          <ac:grpSpMkLst>
            <pc:docMk/>
            <pc:sldMk cId="392171078" sldId="794"/>
            <ac:grpSpMk id="16" creationId="{00000000-0000-0000-0000-000000000000}"/>
          </ac:grpSpMkLst>
        </pc:grpChg>
      </pc:sldChg>
      <pc:sldChg chg="modSp add">
        <pc:chgData name="Tim Solley" userId="6446f77d-77a0-4f03-b509-0612ab43eae7" providerId="ADAL" clId="{833C0D95-4B93-8C4E-B621-3FAF3406ECD1}" dt="2019-04-08T14:57:13.784" v="3274" actId="20577"/>
        <pc:sldMkLst>
          <pc:docMk/>
          <pc:sldMk cId="3303031391" sldId="795"/>
        </pc:sldMkLst>
        <pc:spChg chg="mod">
          <ac:chgData name="Tim Solley" userId="6446f77d-77a0-4f03-b509-0612ab43eae7" providerId="ADAL" clId="{833C0D95-4B93-8C4E-B621-3FAF3406ECD1}" dt="2019-04-08T14:57:13.784" v="3274" actId="20577"/>
          <ac:spMkLst>
            <pc:docMk/>
            <pc:sldMk cId="3303031391" sldId="795"/>
            <ac:spMk id="26" creationId="{7F82BBDF-41F9-4C40-A0EC-B48067D5973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C7B5E8-5650-4264-A661-2CC42BB409CD}" type="datetimeFigureOut">
              <a:rPr lang="en-US" smtClean="0"/>
              <a:t>10/15/19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518FD0-00C4-4B18-9A95-4A7110BFB0DC}" type="slidenum">
              <a:rPr lang="en-US" smtClean="0"/>
              <a:t>‹#›</a:t>
            </a:fld>
            <a:endParaRPr lang="en-US"/>
          </a:p>
        </p:txBody>
      </p:sp>
    </p:spTree>
    <p:extLst>
      <p:ext uri="{BB962C8B-B14F-4D97-AF65-F5344CB8AC3E}">
        <p14:creationId xmlns:p14="http://schemas.microsoft.com/office/powerpoint/2010/main" val="83725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1" dirty="0">
                <a:solidFill>
                  <a:srgbClr val="FF0000"/>
                </a:solidFill>
              </a:rPr>
              <a:t>Attention!</a:t>
            </a:r>
          </a:p>
          <a:p>
            <a:endParaRPr lang="en-US" sz="1600" b="0" dirty="0">
              <a:solidFill>
                <a:srgbClr val="FF0000"/>
              </a:solidFill>
            </a:endParaRPr>
          </a:p>
          <a:p>
            <a:r>
              <a:rPr lang="en-US" sz="1600" b="0" dirty="0">
                <a:solidFill>
                  <a:srgbClr val="FF0000"/>
                </a:solidFill>
              </a:rPr>
              <a:t>Before you open this template be sure what you have the following fonts installed:</a:t>
            </a:r>
          </a:p>
          <a:p>
            <a:pPr fontAlgn="base"/>
            <a:endParaRPr lang="en-US" sz="1200" b="1" kern="1200" cap="all" dirty="0">
              <a:solidFill>
                <a:schemeClr val="tx1"/>
              </a:solidFill>
              <a:effectLst/>
              <a:latin typeface="+mn-lt"/>
              <a:ea typeface="+mn-ea"/>
              <a:cs typeface="+mn-cs"/>
            </a:endParaRPr>
          </a:p>
          <a:p>
            <a:pPr fontAlgn="base"/>
            <a:r>
              <a:rPr lang="en-US" sz="1200" b="1" kern="1200" cap="none" dirty="0" err="1">
                <a:solidFill>
                  <a:schemeClr val="tx1"/>
                </a:solidFill>
                <a:effectLst/>
                <a:latin typeface="+mn-lt"/>
                <a:ea typeface="+mn-ea"/>
                <a:cs typeface="+mn-cs"/>
              </a:rPr>
              <a:t>Bebas</a:t>
            </a:r>
            <a:r>
              <a:rPr lang="en-US" sz="1200" b="1" kern="1200" cap="none" dirty="0">
                <a:solidFill>
                  <a:schemeClr val="tx1"/>
                </a:solidFill>
                <a:effectLst/>
                <a:latin typeface="+mn-lt"/>
                <a:ea typeface="+mn-ea"/>
                <a:cs typeface="+mn-cs"/>
              </a:rPr>
              <a:t> Neue</a:t>
            </a:r>
            <a:endParaRPr lang="en-US" sz="1200" kern="1200" dirty="0">
              <a:solidFill>
                <a:schemeClr val="tx1"/>
              </a:solidFill>
              <a:effectLst/>
              <a:latin typeface="+mn-lt"/>
              <a:ea typeface="+mn-ea"/>
              <a:cs typeface="+mn-cs"/>
            </a:endParaRPr>
          </a:p>
          <a:p>
            <a:pPr fontAlgn="base"/>
            <a:r>
              <a:rPr lang="en-US" sz="1200" b="1" u="sng" kern="1200" cap="none" dirty="0">
                <a:solidFill>
                  <a:schemeClr val="tx1"/>
                </a:solidFill>
                <a:effectLst/>
                <a:latin typeface="+mn-lt"/>
                <a:ea typeface="+mn-ea"/>
                <a:cs typeface="+mn-cs"/>
              </a:rPr>
              <a:t>http://</a:t>
            </a:r>
            <a:r>
              <a:rPr lang="en-US" sz="1200" b="1" u="sng" kern="1200" cap="none" dirty="0" err="1">
                <a:solidFill>
                  <a:schemeClr val="tx1"/>
                </a:solidFill>
                <a:effectLst/>
                <a:latin typeface="+mn-lt"/>
                <a:ea typeface="+mn-ea"/>
                <a:cs typeface="+mn-cs"/>
              </a:rPr>
              <a:t>www.fontsquirrel.com</a:t>
            </a:r>
            <a:r>
              <a:rPr lang="en-US" sz="1200" b="1" u="sng" kern="1200" cap="none" dirty="0">
                <a:solidFill>
                  <a:schemeClr val="tx1"/>
                </a:solidFill>
                <a:effectLst/>
                <a:latin typeface="+mn-lt"/>
                <a:ea typeface="+mn-ea"/>
                <a:cs typeface="+mn-cs"/>
              </a:rPr>
              <a:t>/fonts/</a:t>
            </a:r>
            <a:r>
              <a:rPr lang="en-US" sz="1200" b="1" u="sng" kern="1200" cap="none" dirty="0" err="1">
                <a:solidFill>
                  <a:schemeClr val="tx1"/>
                </a:solidFill>
                <a:effectLst/>
                <a:latin typeface="+mn-lt"/>
                <a:ea typeface="+mn-ea"/>
                <a:cs typeface="+mn-cs"/>
              </a:rPr>
              <a:t>bebas</a:t>
            </a:r>
            <a:r>
              <a:rPr lang="en-US" sz="1200" b="1" u="sng" kern="1200" cap="none" dirty="0">
                <a:solidFill>
                  <a:schemeClr val="tx1"/>
                </a:solidFill>
                <a:effectLst/>
                <a:latin typeface="+mn-lt"/>
                <a:ea typeface="+mn-ea"/>
                <a:cs typeface="+mn-cs"/>
              </a:rPr>
              <a:t>-NEUE</a:t>
            </a:r>
          </a:p>
          <a:p>
            <a:pPr fontAlgn="base"/>
            <a:endParaRPr lang="en-US" sz="1200" b="1" u="sng" kern="1200" cap="none" dirty="0">
              <a:solidFill>
                <a:schemeClr val="tx1"/>
              </a:solidFill>
              <a:effectLst/>
              <a:latin typeface="+mn-lt"/>
              <a:ea typeface="+mn-ea"/>
              <a:cs typeface="+mn-cs"/>
            </a:endParaRPr>
          </a:p>
          <a:p>
            <a:pPr fontAlgn="base"/>
            <a:r>
              <a:rPr lang="en-US" sz="1200" b="1" kern="1200" cap="none" dirty="0">
                <a:solidFill>
                  <a:schemeClr val="tx1"/>
                </a:solidFill>
                <a:effectLst/>
                <a:latin typeface="+mn-lt"/>
                <a:ea typeface="+mn-ea"/>
                <a:cs typeface="+mn-cs"/>
              </a:rPr>
              <a:t>Aller</a:t>
            </a:r>
            <a:endParaRPr lang="en-US" sz="1200" kern="1200" dirty="0">
              <a:solidFill>
                <a:schemeClr val="tx1"/>
              </a:solidFill>
              <a:effectLst/>
              <a:latin typeface="+mn-lt"/>
              <a:ea typeface="+mn-ea"/>
              <a:cs typeface="+mn-cs"/>
            </a:endParaRPr>
          </a:p>
          <a:p>
            <a:pPr fontAlgn="base"/>
            <a:r>
              <a:rPr lang="en-US" sz="1200" b="1" u="sng" kern="1200" cap="none" dirty="0">
                <a:solidFill>
                  <a:schemeClr val="tx1"/>
                </a:solidFill>
                <a:effectLst/>
                <a:latin typeface="+mn-lt"/>
                <a:ea typeface="+mn-ea"/>
                <a:cs typeface="+mn-cs"/>
              </a:rPr>
              <a:t>http://</a:t>
            </a:r>
            <a:r>
              <a:rPr lang="en-US" sz="1200" b="1" u="sng" kern="1200" cap="none" dirty="0" err="1">
                <a:solidFill>
                  <a:schemeClr val="tx1"/>
                </a:solidFill>
                <a:effectLst/>
                <a:latin typeface="+mn-lt"/>
                <a:ea typeface="+mn-ea"/>
                <a:cs typeface="+mn-cs"/>
              </a:rPr>
              <a:t>www.fontsquirrel.com</a:t>
            </a:r>
            <a:r>
              <a:rPr lang="en-US" sz="1200" b="1" u="sng" kern="1200" cap="none" dirty="0">
                <a:solidFill>
                  <a:schemeClr val="tx1"/>
                </a:solidFill>
                <a:effectLst/>
                <a:latin typeface="+mn-lt"/>
                <a:ea typeface="+mn-ea"/>
                <a:cs typeface="+mn-cs"/>
              </a:rPr>
              <a:t>/fonts/Aller</a:t>
            </a:r>
          </a:p>
          <a:p>
            <a:pPr fontAlgn="base"/>
            <a:endParaRPr lang="en-US" sz="1200" b="1" u="sng" kern="1200" cap="none" dirty="0">
              <a:solidFill>
                <a:schemeClr val="tx1"/>
              </a:solidFill>
              <a:effectLst/>
              <a:latin typeface="+mn-lt"/>
              <a:ea typeface="+mn-ea"/>
              <a:cs typeface="+mn-cs"/>
            </a:endParaRPr>
          </a:p>
          <a:p>
            <a:pPr fontAlgn="base"/>
            <a:r>
              <a:rPr lang="en-US" sz="1200" b="1" kern="1200" dirty="0">
                <a:solidFill>
                  <a:schemeClr val="tx1"/>
                </a:solidFill>
                <a:effectLst/>
                <a:latin typeface="+mn-lt"/>
                <a:ea typeface="+mn-ea"/>
                <a:cs typeface="+mn-cs"/>
              </a:rPr>
              <a:t>Icon Sets Font:</a:t>
            </a:r>
          </a:p>
          <a:p>
            <a:pPr fontAlgn="base"/>
            <a:r>
              <a:rPr lang="en-US" sz="1200" b="1" u="sng" kern="1200" dirty="0">
                <a:solidFill>
                  <a:schemeClr val="tx1"/>
                </a:solidFill>
                <a:effectLst/>
                <a:latin typeface="+mn-lt"/>
                <a:ea typeface="+mn-ea"/>
                <a:cs typeface="+mn-cs"/>
              </a:rPr>
              <a:t>http://</a:t>
            </a:r>
            <a:r>
              <a:rPr lang="en-US" sz="1200" b="1" u="sng" kern="1200" dirty="0" err="1">
                <a:solidFill>
                  <a:schemeClr val="tx1"/>
                </a:solidFill>
                <a:effectLst/>
                <a:latin typeface="+mn-lt"/>
                <a:ea typeface="+mn-ea"/>
                <a:cs typeface="+mn-cs"/>
              </a:rPr>
              <a:t>www.webhostinghub.com</a:t>
            </a:r>
            <a:r>
              <a:rPr lang="en-US" sz="1200" b="1" u="sng" kern="1200" dirty="0">
                <a:solidFill>
                  <a:schemeClr val="tx1"/>
                </a:solidFill>
                <a:effectLst/>
                <a:latin typeface="+mn-lt"/>
                <a:ea typeface="+mn-ea"/>
                <a:cs typeface="+mn-cs"/>
              </a:rPr>
              <a:t>/glyphs/</a:t>
            </a:r>
          </a:p>
          <a:p>
            <a:pPr fontAlgn="base"/>
            <a:endParaRPr lang="en-US" sz="1200" u="sng" kern="1200" dirty="0">
              <a:solidFill>
                <a:schemeClr val="tx1"/>
              </a:solidFill>
              <a:effectLst/>
              <a:latin typeface="+mn-lt"/>
              <a:ea typeface="+mn-ea"/>
              <a:cs typeface="+mn-cs"/>
            </a:endParaRPr>
          </a:p>
          <a:p>
            <a:pPr fontAlgn="base"/>
            <a:r>
              <a:rPr lang="en-US" sz="1200" b="0" i="0" u="none" kern="1200" dirty="0">
                <a:solidFill>
                  <a:schemeClr val="tx1"/>
                </a:solidFill>
                <a:effectLst/>
                <a:latin typeface="+mn-lt"/>
                <a:ea typeface="+mn-ea"/>
                <a:cs typeface="+mn-cs"/>
              </a:rPr>
              <a:t>All fonts are permitted free use in commercial projects.</a:t>
            </a:r>
          </a:p>
          <a:p>
            <a:endParaRPr lang="en-US" dirty="0"/>
          </a:p>
        </p:txBody>
      </p:sp>
      <p:sp>
        <p:nvSpPr>
          <p:cNvPr id="4" name="Slide Number Placeholder 3"/>
          <p:cNvSpPr>
            <a:spLocks noGrp="1"/>
          </p:cNvSpPr>
          <p:nvPr>
            <p:ph type="sldNum" sz="quarter" idx="10"/>
          </p:nvPr>
        </p:nvSpPr>
        <p:spPr/>
        <p:txBody>
          <a:bodyPr/>
          <a:lstStyle/>
          <a:p>
            <a:fld id="{614ABB26-51B0-A742-8663-37118EE8163C}"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313689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ask students to introduce themselves and talk about their experience with ops, development, Docker, etc. Find out what they do at Salesforce. This way when I’m teaching I have some insight  into their jobs and can custom tailor some discussion to their jobs.</a:t>
            </a:r>
          </a:p>
        </p:txBody>
      </p:sp>
      <p:sp>
        <p:nvSpPr>
          <p:cNvPr id="4" name="Slide Number Placeholder 3"/>
          <p:cNvSpPr>
            <a:spLocks noGrp="1"/>
          </p:cNvSpPr>
          <p:nvPr>
            <p:ph type="sldNum" sz="quarter" idx="5"/>
          </p:nvPr>
        </p:nvSpPr>
        <p:spPr/>
        <p:txBody>
          <a:bodyPr/>
          <a:lstStyle/>
          <a:p>
            <a:fld id="{74518FD0-00C4-4B18-9A95-4A7110BFB0DC}" type="slidenum">
              <a:rPr lang="en-US" smtClean="0"/>
              <a:t>6</a:t>
            </a:fld>
            <a:endParaRPr lang="en-US"/>
          </a:p>
        </p:txBody>
      </p:sp>
    </p:spTree>
    <p:extLst>
      <p:ext uri="{BB962C8B-B14F-4D97-AF65-F5344CB8AC3E}">
        <p14:creationId xmlns:p14="http://schemas.microsoft.com/office/powerpoint/2010/main" val="747457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518FD0-00C4-4B18-9A95-4A7110BFB0DC}" type="slidenum">
              <a:rPr lang="en-US" smtClean="0"/>
              <a:t>7</a:t>
            </a:fld>
            <a:endParaRPr lang="en-US"/>
          </a:p>
        </p:txBody>
      </p:sp>
    </p:spTree>
    <p:extLst>
      <p:ext uri="{BB962C8B-B14F-4D97-AF65-F5344CB8AC3E}">
        <p14:creationId xmlns:p14="http://schemas.microsoft.com/office/powerpoint/2010/main" val="3710571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518FD0-00C4-4B18-9A95-4A7110BFB0DC}" type="slidenum">
              <a:rPr lang="en-US" smtClean="0"/>
              <a:t>14</a:t>
            </a:fld>
            <a:endParaRPr lang="en-US"/>
          </a:p>
        </p:txBody>
      </p:sp>
    </p:spTree>
    <p:extLst>
      <p:ext uri="{BB962C8B-B14F-4D97-AF65-F5344CB8AC3E}">
        <p14:creationId xmlns:p14="http://schemas.microsoft.com/office/powerpoint/2010/main" val="1791674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talk about how the different services are really not much different than a monolith, except there are many of them and they’re fully independent. I will usually talk through how these could have completely different tech stacks.</a:t>
            </a:r>
          </a:p>
        </p:txBody>
      </p:sp>
      <p:sp>
        <p:nvSpPr>
          <p:cNvPr id="4" name="Slide Number Placeholder 3"/>
          <p:cNvSpPr>
            <a:spLocks noGrp="1"/>
          </p:cNvSpPr>
          <p:nvPr>
            <p:ph type="sldNum" sz="quarter" idx="5"/>
          </p:nvPr>
        </p:nvSpPr>
        <p:spPr/>
        <p:txBody>
          <a:bodyPr/>
          <a:lstStyle/>
          <a:p>
            <a:fld id="{74518FD0-00C4-4B18-9A95-4A7110BFB0DC}" type="slidenum">
              <a:rPr lang="en-US" smtClean="0"/>
              <a:t>15</a:t>
            </a:fld>
            <a:endParaRPr lang="en-US"/>
          </a:p>
        </p:txBody>
      </p:sp>
    </p:spTree>
    <p:extLst>
      <p:ext uri="{BB962C8B-B14F-4D97-AF65-F5344CB8AC3E}">
        <p14:creationId xmlns:p14="http://schemas.microsoft.com/office/powerpoint/2010/main" val="627971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 the class into groups of 4-5 people. They will work together to sort of architect a MS oriented solution.</a:t>
            </a:r>
          </a:p>
          <a:p>
            <a:endParaRPr lang="en-US" dirty="0"/>
          </a:p>
          <a:p>
            <a:r>
              <a:rPr lang="en-US" dirty="0"/>
              <a:t>This exercise serves a couple of purposes:</a:t>
            </a:r>
          </a:p>
          <a:p>
            <a:endParaRPr lang="en-US" dirty="0"/>
          </a:p>
          <a:p>
            <a:pPr marL="228600" indent="-228600">
              <a:buAutoNum type="arabicPeriod"/>
            </a:pPr>
            <a:r>
              <a:rPr lang="en-US" dirty="0"/>
              <a:t>The group actually gets to get into the nuts and bolts.</a:t>
            </a:r>
          </a:p>
          <a:p>
            <a:pPr marL="228600" indent="-228600">
              <a:buAutoNum type="arabicPeriod"/>
            </a:pPr>
            <a:r>
              <a:rPr lang="en-US" dirty="0"/>
              <a:t>The students meet each other and get used to talking. This sets the tone for the rest of the class. If you skip this exercise, except the class to be much quieter and have less discussion.</a:t>
            </a:r>
          </a:p>
          <a:p>
            <a:pPr marL="228600" indent="-228600">
              <a:buAutoNum type="arabicPeriod"/>
            </a:pPr>
            <a:r>
              <a:rPr lang="en-US" dirty="0"/>
              <a:t>Groups will come up with different solutions, allowing you to talk about how there are many solutions, many tech stacks, etc. For example some will come up with a product search service, which allows you to talk about how something like </a:t>
            </a:r>
            <a:r>
              <a:rPr lang="en-US" dirty="0" err="1"/>
              <a:t>ElasticSearch</a:t>
            </a:r>
            <a:r>
              <a:rPr lang="en-US" dirty="0"/>
              <a:t> can be used whereas in a monolith it would be less easy to do that.</a:t>
            </a:r>
          </a:p>
        </p:txBody>
      </p:sp>
      <p:sp>
        <p:nvSpPr>
          <p:cNvPr id="4" name="Slide Number Placeholder 3"/>
          <p:cNvSpPr>
            <a:spLocks noGrp="1"/>
          </p:cNvSpPr>
          <p:nvPr>
            <p:ph type="sldNum" sz="quarter" idx="5"/>
          </p:nvPr>
        </p:nvSpPr>
        <p:spPr/>
        <p:txBody>
          <a:bodyPr/>
          <a:lstStyle/>
          <a:p>
            <a:fld id="{74518FD0-00C4-4B18-9A95-4A7110BFB0DC}" type="slidenum">
              <a:rPr lang="en-US" smtClean="0"/>
              <a:t>18</a:t>
            </a:fld>
            <a:endParaRPr lang="en-US"/>
          </a:p>
        </p:txBody>
      </p:sp>
    </p:spTree>
    <p:extLst>
      <p:ext uri="{BB962C8B-B14F-4D97-AF65-F5344CB8AC3E}">
        <p14:creationId xmlns:p14="http://schemas.microsoft.com/office/powerpoint/2010/main" val="719719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518FD0-00C4-4B18-9A95-4A7110BFB0DC}" type="slidenum">
              <a:rPr lang="en-US" smtClean="0"/>
              <a:t>19</a:t>
            </a:fld>
            <a:endParaRPr lang="en-US"/>
          </a:p>
        </p:txBody>
      </p:sp>
    </p:spTree>
    <p:extLst>
      <p:ext uri="{BB962C8B-B14F-4D97-AF65-F5344CB8AC3E}">
        <p14:creationId xmlns:p14="http://schemas.microsoft.com/office/powerpoint/2010/main" val="3091080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1">
                <a:solidFill>
                  <a:srgbClr val="FF0000"/>
                </a:solidFill>
              </a:rPr>
              <a:t>Attention!</a:t>
            </a:r>
          </a:p>
          <a:p>
            <a:endParaRPr lang="en-US" sz="1600" b="0">
              <a:solidFill>
                <a:srgbClr val="FF0000"/>
              </a:solidFill>
            </a:endParaRPr>
          </a:p>
          <a:p>
            <a:r>
              <a:rPr lang="en-US" sz="1600" b="0">
                <a:solidFill>
                  <a:srgbClr val="FF0000"/>
                </a:solidFill>
              </a:rPr>
              <a:t>Before you open this template be sure what you have the following fonts installed:</a:t>
            </a:r>
          </a:p>
          <a:p>
            <a:pPr fontAlgn="base"/>
            <a:endParaRPr lang="en-US" sz="1200" b="1" kern="1200" cap="all">
              <a:solidFill>
                <a:schemeClr val="tx1"/>
              </a:solidFill>
              <a:effectLst/>
              <a:latin typeface="+mn-lt"/>
              <a:ea typeface="+mn-ea"/>
              <a:cs typeface="+mn-cs"/>
            </a:endParaRPr>
          </a:p>
          <a:p>
            <a:pPr fontAlgn="base"/>
            <a:r>
              <a:rPr lang="en-US" sz="1200" b="1" kern="1200" cap="none">
                <a:solidFill>
                  <a:schemeClr val="tx1"/>
                </a:solidFill>
                <a:effectLst/>
                <a:latin typeface="+mn-lt"/>
                <a:ea typeface="+mn-ea"/>
                <a:cs typeface="+mn-cs"/>
              </a:rPr>
              <a:t>Bebas Neue</a:t>
            </a:r>
            <a:endParaRPr lang="en-US" sz="1200" kern="1200">
              <a:solidFill>
                <a:schemeClr val="tx1"/>
              </a:solidFill>
              <a:effectLst/>
              <a:latin typeface="+mn-lt"/>
              <a:ea typeface="+mn-ea"/>
              <a:cs typeface="+mn-cs"/>
            </a:endParaRPr>
          </a:p>
          <a:p>
            <a:pPr fontAlgn="base"/>
            <a:r>
              <a:rPr lang="en-US" sz="1200" b="1" u="sng" kern="1200" cap="none">
                <a:solidFill>
                  <a:schemeClr val="tx1"/>
                </a:solidFill>
                <a:effectLst/>
                <a:latin typeface="+mn-lt"/>
                <a:ea typeface="+mn-ea"/>
                <a:cs typeface="+mn-cs"/>
              </a:rPr>
              <a:t>http://www.fontsquirrel.com/fonts/bebas-NEUE</a:t>
            </a:r>
          </a:p>
          <a:p>
            <a:pPr fontAlgn="base"/>
            <a:endParaRPr lang="en-US" sz="1200" b="1" u="sng" kern="1200" cap="none">
              <a:solidFill>
                <a:schemeClr val="tx1"/>
              </a:solidFill>
              <a:effectLst/>
              <a:latin typeface="+mn-lt"/>
              <a:ea typeface="+mn-ea"/>
              <a:cs typeface="+mn-cs"/>
            </a:endParaRPr>
          </a:p>
          <a:p>
            <a:pPr fontAlgn="base"/>
            <a:r>
              <a:rPr lang="en-US" sz="1200" b="1" kern="1200" cap="none">
                <a:solidFill>
                  <a:schemeClr val="tx1"/>
                </a:solidFill>
                <a:effectLst/>
                <a:latin typeface="+mn-lt"/>
                <a:ea typeface="+mn-ea"/>
                <a:cs typeface="+mn-cs"/>
              </a:rPr>
              <a:t>Aller</a:t>
            </a:r>
            <a:endParaRPr lang="en-US" sz="1200" kern="1200">
              <a:solidFill>
                <a:schemeClr val="tx1"/>
              </a:solidFill>
              <a:effectLst/>
              <a:latin typeface="+mn-lt"/>
              <a:ea typeface="+mn-ea"/>
              <a:cs typeface="+mn-cs"/>
            </a:endParaRPr>
          </a:p>
          <a:p>
            <a:pPr fontAlgn="base"/>
            <a:r>
              <a:rPr lang="en-US" sz="1200" b="1" u="sng" kern="1200" cap="none">
                <a:solidFill>
                  <a:schemeClr val="tx1"/>
                </a:solidFill>
                <a:effectLst/>
                <a:latin typeface="+mn-lt"/>
                <a:ea typeface="+mn-ea"/>
                <a:cs typeface="+mn-cs"/>
              </a:rPr>
              <a:t>http://www.fontsquirrel.com/fonts/Aller</a:t>
            </a:r>
          </a:p>
          <a:p>
            <a:pPr fontAlgn="base"/>
            <a:endParaRPr lang="en-US" sz="1200" b="1" u="sng" kern="1200" cap="none">
              <a:solidFill>
                <a:schemeClr val="tx1"/>
              </a:solidFill>
              <a:effectLst/>
              <a:latin typeface="+mn-lt"/>
              <a:ea typeface="+mn-ea"/>
              <a:cs typeface="+mn-cs"/>
            </a:endParaRPr>
          </a:p>
          <a:p>
            <a:pPr fontAlgn="base"/>
            <a:r>
              <a:rPr lang="en-US" sz="1200" b="1" kern="1200">
                <a:solidFill>
                  <a:schemeClr val="tx1"/>
                </a:solidFill>
                <a:effectLst/>
                <a:latin typeface="+mn-lt"/>
                <a:ea typeface="+mn-ea"/>
                <a:cs typeface="+mn-cs"/>
              </a:rPr>
              <a:t>Icon Sets Font:</a:t>
            </a:r>
          </a:p>
          <a:p>
            <a:pPr fontAlgn="base"/>
            <a:r>
              <a:rPr lang="en-US" sz="1200" b="1" u="sng" kern="1200">
                <a:solidFill>
                  <a:schemeClr val="tx1"/>
                </a:solidFill>
                <a:effectLst/>
                <a:latin typeface="+mn-lt"/>
                <a:ea typeface="+mn-ea"/>
                <a:cs typeface="+mn-cs"/>
              </a:rPr>
              <a:t>http://www.webhostinghub.com/glyphs/</a:t>
            </a:r>
          </a:p>
          <a:p>
            <a:pPr fontAlgn="base"/>
            <a:endParaRPr lang="en-US" sz="1200" u="sng" kern="1200">
              <a:solidFill>
                <a:schemeClr val="tx1"/>
              </a:solidFill>
              <a:effectLst/>
              <a:latin typeface="+mn-lt"/>
              <a:ea typeface="+mn-ea"/>
              <a:cs typeface="+mn-cs"/>
            </a:endParaRPr>
          </a:p>
          <a:p>
            <a:pPr fontAlgn="base"/>
            <a:r>
              <a:rPr lang="en-US" sz="1200" b="0" i="0" u="none" kern="1200">
                <a:solidFill>
                  <a:schemeClr val="tx1"/>
                </a:solidFill>
                <a:effectLst/>
                <a:latin typeface="+mn-lt"/>
                <a:ea typeface="+mn-ea"/>
                <a:cs typeface="+mn-cs"/>
              </a:rPr>
              <a:t>All fonts are permitted free use in commercial projects.</a:t>
            </a:r>
          </a:p>
          <a:p>
            <a:endParaRPr lang="en-US"/>
          </a:p>
        </p:txBody>
      </p:sp>
      <p:sp>
        <p:nvSpPr>
          <p:cNvPr id="4" name="Slide Number Placeholder 3"/>
          <p:cNvSpPr>
            <a:spLocks noGrp="1"/>
          </p:cNvSpPr>
          <p:nvPr>
            <p:ph type="sldNum" sz="quarter" idx="10"/>
          </p:nvPr>
        </p:nvSpPr>
        <p:spPr/>
        <p:txBody>
          <a:bodyPr/>
          <a:lstStyle/>
          <a:p>
            <a:fld id="{614ABB26-51B0-A742-8663-37118EE8163C}" type="slidenum">
              <a:rPr lang="en-US" smtClean="0">
                <a:solidFill>
                  <a:prstClr val="black"/>
                </a:solidFill>
              </a:rPr>
              <a:pPr/>
              <a:t>72</a:t>
            </a:fld>
            <a:endParaRPr lang="en-US">
              <a:solidFill>
                <a:prstClr val="black"/>
              </a:solidFill>
            </a:endParaRPr>
          </a:p>
        </p:txBody>
      </p:sp>
    </p:spTree>
    <p:extLst>
      <p:ext uri="{BB962C8B-B14F-4D97-AF65-F5344CB8AC3E}">
        <p14:creationId xmlns:p14="http://schemas.microsoft.com/office/powerpoint/2010/main" val="1562258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fluencer - With Logos">
    <p:spTree>
      <p:nvGrpSpPr>
        <p:cNvPr id="1" name=""/>
        <p:cNvGrpSpPr/>
        <p:nvPr/>
      </p:nvGrpSpPr>
      <p:grpSpPr>
        <a:xfrm>
          <a:off x="0" y="0"/>
          <a:ext cx="0" cy="0"/>
          <a:chOff x="0" y="0"/>
          <a:chExt cx="0" cy="0"/>
        </a:xfrm>
      </p:grpSpPr>
      <p:sp>
        <p:nvSpPr>
          <p:cNvPr id="18" name="Text Placeholder 15"/>
          <p:cNvSpPr>
            <a:spLocks noGrp="1"/>
          </p:cNvSpPr>
          <p:nvPr>
            <p:ph type="body" sz="quarter" idx="10"/>
          </p:nvPr>
        </p:nvSpPr>
        <p:spPr>
          <a:xfrm>
            <a:off x="3815934" y="990600"/>
            <a:ext cx="4495800" cy="381000"/>
          </a:xfrm>
          <a:prstGeom prst="rect">
            <a:avLst/>
          </a:prstGeom>
        </p:spPr>
        <p:txBody>
          <a:bodyPr/>
          <a:lstStyle>
            <a:lvl1pPr>
              <a:defRPr sz="2400">
                <a:solidFill>
                  <a:schemeClr val="bg1">
                    <a:lumMod val="75000"/>
                  </a:schemeClr>
                </a:solidFill>
              </a:defRPr>
            </a:lvl1pPr>
          </a:lstStyle>
          <a:p>
            <a:pPr lvl="0"/>
            <a:r>
              <a:rPr lang="en-US" dirty="0"/>
              <a:t>Click to edit Master text styles</a:t>
            </a:r>
          </a:p>
        </p:txBody>
      </p:sp>
      <p:sp>
        <p:nvSpPr>
          <p:cNvPr id="6" name="Title Placeholder 1"/>
          <p:cNvSpPr>
            <a:spLocks noGrp="1"/>
          </p:cNvSpPr>
          <p:nvPr>
            <p:ph type="title"/>
          </p:nvPr>
        </p:nvSpPr>
        <p:spPr>
          <a:xfrm>
            <a:off x="476011" y="381000"/>
            <a:ext cx="11175647" cy="609600"/>
          </a:xfrm>
          <a:prstGeom prst="rect">
            <a:avLst/>
          </a:prstGeom>
        </p:spPr>
        <p:txBody>
          <a:bodyPr vert="horz" lIns="91440" tIns="45720" rIns="91440" bIns="45720" rtlCol="0" anchor="ctr">
            <a:noAutofit/>
          </a:bodyPr>
          <a:lstStyle/>
          <a:p>
            <a:r>
              <a:rPr lang="en-US" dirty="0"/>
              <a:t>Click to edit Master title style</a:t>
            </a:r>
          </a:p>
        </p:txBody>
      </p:sp>
    </p:spTree>
    <p:extLst>
      <p:ext uri="{BB962C8B-B14F-4D97-AF65-F5344CB8AC3E}">
        <p14:creationId xmlns:p14="http://schemas.microsoft.com/office/powerpoint/2010/main" val="1064916211"/>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fluencer - No Logos">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76011" y="381000"/>
            <a:ext cx="11175647" cy="609600"/>
          </a:xfrm>
          <a:prstGeom prst="rect">
            <a:avLst/>
          </a:prstGeom>
        </p:spPr>
        <p:txBody>
          <a:bodyPr vert="horz" lIns="91440" tIns="45720" rIns="91440" bIns="45720" rtlCol="0" anchor="ctr">
            <a:normAutofit/>
          </a:bodyPr>
          <a:lstStyle/>
          <a:p>
            <a:r>
              <a:rPr lang="en-US" dirty="0"/>
              <a:t>Click to edit Master title style</a:t>
            </a:r>
          </a:p>
        </p:txBody>
      </p:sp>
      <p:sp>
        <p:nvSpPr>
          <p:cNvPr id="18" name="Text Placeholder 15"/>
          <p:cNvSpPr>
            <a:spLocks noGrp="1"/>
          </p:cNvSpPr>
          <p:nvPr>
            <p:ph type="body" sz="quarter" idx="10"/>
          </p:nvPr>
        </p:nvSpPr>
        <p:spPr>
          <a:xfrm>
            <a:off x="3815934" y="990600"/>
            <a:ext cx="4495800" cy="381000"/>
          </a:xfrm>
          <a:prstGeom prst="rect">
            <a:avLst/>
          </a:prstGeom>
        </p:spPr>
        <p:txBody>
          <a:bodyPr/>
          <a:lstStyle>
            <a:lvl1pPr>
              <a:defRPr sz="2400">
                <a:solidFill>
                  <a:schemeClr val="bg1">
                    <a:lumMod val="75000"/>
                  </a:schemeClr>
                </a:solidFill>
              </a:defRPr>
            </a:lvl1pPr>
          </a:lstStyle>
          <a:p>
            <a:pPr lvl="0"/>
            <a:r>
              <a:rPr lang="en-US" dirty="0"/>
              <a:t>Click to edit Master text styles</a:t>
            </a:r>
          </a:p>
        </p:txBody>
      </p:sp>
    </p:spTree>
    <p:extLst>
      <p:ext uri="{BB962C8B-B14F-4D97-AF65-F5344CB8AC3E}">
        <p14:creationId xmlns:p14="http://schemas.microsoft.com/office/powerpoint/2010/main" val="354218177"/>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tx1">
                <a:lumMod val="75000"/>
                <a:lumOff val="25000"/>
              </a:schemeClr>
            </a:gs>
            <a:gs pos="74000">
              <a:schemeClr val="tx1"/>
            </a:gs>
            <a:gs pos="83000">
              <a:schemeClr val="tx1"/>
            </a:gs>
            <a:gs pos="10000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5" name="Title Placeholder 1"/>
          <p:cNvSpPr>
            <a:spLocks noGrp="1"/>
          </p:cNvSpPr>
          <p:nvPr userDrawn="1">
            <p:ph type="title"/>
          </p:nvPr>
        </p:nvSpPr>
        <p:spPr>
          <a:xfrm>
            <a:off x="476011" y="381000"/>
            <a:ext cx="11175647" cy="609600"/>
          </a:xfrm>
          <a:prstGeom prst="rect">
            <a:avLst/>
          </a:prstGeom>
        </p:spPr>
        <p:txBody>
          <a:bodyPr vert="horz" lIns="91440" tIns="45720" rIns="91440" bIns="45720" rtlCol="0" anchor="ctr">
            <a:noAutofit/>
          </a:bodyPr>
          <a:lstStyle/>
          <a:p>
            <a:r>
              <a:rPr lang="en-US" dirty="0"/>
              <a:t>Click to edit Master title style</a:t>
            </a:r>
          </a:p>
        </p:txBody>
      </p:sp>
    </p:spTree>
    <p:extLst>
      <p:ext uri="{BB962C8B-B14F-4D97-AF65-F5344CB8AC3E}">
        <p14:creationId xmlns:p14="http://schemas.microsoft.com/office/powerpoint/2010/main" val="765116200"/>
      </p:ext>
    </p:extLst>
  </p:cSld>
  <p:clrMap bg1="lt1" tx1="dk1" bg2="lt2" tx2="dk2" accent1="accent1" accent2="accent2" accent3="accent3" accent4="accent4" accent5="accent5" accent6="accent6" hlink="hlink" folHlink="folHlink"/>
  <p:sldLayoutIdLst>
    <p:sldLayoutId id="2147483662" r:id="rId1"/>
  </p:sldLayoutIdLst>
  <p:transition spd="slow">
    <p:wipe/>
  </p:transition>
  <p:hf hdr="0" ftr="0" dt="0"/>
  <p:txStyles>
    <p:title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p:titleStyle>
    <p:bodyStyle>
      <a:lvl1pPr marL="0" marR="0" indent="0" algn="ctr" defTabSz="457200" rtl="0" eaLnBrk="1" fontAlgn="auto" latinLnBrk="0" hangingPunct="1">
        <a:lnSpc>
          <a:spcPct val="100000"/>
        </a:lnSpc>
        <a:spcBef>
          <a:spcPts val="0"/>
        </a:spcBef>
        <a:spcAft>
          <a:spcPts val="0"/>
        </a:spcAft>
        <a:buClrTx/>
        <a:buSzTx/>
        <a:buFontTx/>
        <a:buNone/>
        <a:tabLst/>
        <a:defRPr sz="2000" kern="1200">
          <a:solidFill>
            <a:schemeClr val="bg1">
              <a:lumMod val="75000"/>
            </a:schemeClr>
          </a:solidFill>
          <a:latin typeface="Bebas Neue" panose="020B0606020202050201" pitchFamily="34"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tx1">
                <a:lumMod val="75000"/>
                <a:lumOff val="25000"/>
              </a:schemeClr>
            </a:gs>
            <a:gs pos="74000">
              <a:schemeClr val="tx1"/>
            </a:gs>
            <a:gs pos="83000">
              <a:schemeClr val="tx1"/>
            </a:gs>
            <a:gs pos="10000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5" name="Title Placeholder 1"/>
          <p:cNvSpPr>
            <a:spLocks noGrp="1"/>
          </p:cNvSpPr>
          <p:nvPr>
            <p:ph type="title"/>
          </p:nvPr>
        </p:nvSpPr>
        <p:spPr>
          <a:xfrm>
            <a:off x="476011" y="381000"/>
            <a:ext cx="11175647" cy="609600"/>
          </a:xfrm>
          <a:prstGeom prst="rect">
            <a:avLst/>
          </a:prstGeom>
        </p:spPr>
        <p:txBody>
          <a:bodyPr vert="horz" lIns="91440" tIns="45720" rIns="91440" bIns="45720" rtlCol="0" anchor="ctr">
            <a:noAutofit/>
          </a:bodyPr>
          <a:lstStyle/>
          <a:p>
            <a:r>
              <a:rPr lang="en-US" dirty="0"/>
              <a:t>Click to edit Master title style</a:t>
            </a:r>
          </a:p>
        </p:txBody>
      </p:sp>
    </p:spTree>
    <p:extLst>
      <p:ext uri="{BB962C8B-B14F-4D97-AF65-F5344CB8AC3E}">
        <p14:creationId xmlns:p14="http://schemas.microsoft.com/office/powerpoint/2010/main" val="669092927"/>
      </p:ext>
    </p:extLst>
  </p:cSld>
  <p:clrMap bg1="lt1" tx1="dk1" bg2="lt2" tx2="dk2" accent1="accent1" accent2="accent2" accent3="accent3" accent4="accent4" accent5="accent5" accent6="accent6" hlink="hlink" folHlink="folHlink"/>
  <p:sldLayoutIdLst>
    <p:sldLayoutId id="2147483668" r:id="rId1"/>
  </p:sldLayoutIdLst>
  <p:transition spd="slow">
    <p:wipe/>
  </p:transition>
  <p:hf hdr="0" ftr="0" dt="0"/>
  <p:txStyles>
    <p:title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p:titleStyle>
    <p:bodyStyle>
      <a:lvl1pPr marL="0" marR="0" indent="0" algn="ctr" defTabSz="457200" rtl="0" eaLnBrk="1" fontAlgn="auto" latinLnBrk="0" hangingPunct="1">
        <a:lnSpc>
          <a:spcPct val="100000"/>
        </a:lnSpc>
        <a:spcBef>
          <a:spcPts val="0"/>
        </a:spcBef>
        <a:spcAft>
          <a:spcPts val="0"/>
        </a:spcAft>
        <a:buClrTx/>
        <a:buSzTx/>
        <a:buFontTx/>
        <a:buNone/>
        <a:tabLst/>
        <a:defRPr sz="2000" kern="1200">
          <a:solidFill>
            <a:schemeClr val="bg1">
              <a:lumMod val="75000"/>
            </a:schemeClr>
          </a:solidFill>
          <a:latin typeface="Bebas Neue" panose="020B0606020202050201" pitchFamily="34"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png"/><Relationship Id="rId7" Type="http://schemas.openxmlformats.org/officeDocument/2006/relationships/image" Target="../media/image12.sv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png"/><Relationship Id="rId7" Type="http://schemas.openxmlformats.org/officeDocument/2006/relationships/image" Target="../media/image12.sv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www.jwt.io/" TargetMode="External"/><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9.tiff"/><Relationship Id="rId4" Type="http://schemas.openxmlformats.org/officeDocument/2006/relationships/image" Target="../media/image18.tiff"/></Relationships>
</file>

<file path=ppt/slides/_rels/slide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emf"/><Relationship Id="rId7" Type="http://schemas.openxmlformats.org/officeDocument/2006/relationships/image" Target="../media/image27.sv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s>
</file>

<file path=ppt/slides/_rels/slide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extLst>
              <a:ext uri="{28A0092B-C50C-407E-A947-70E740481C1C}">
                <a14:useLocalDpi xmlns:a14="http://schemas.microsoft.com/office/drawing/2010/main" val="0"/>
              </a:ext>
            </a:extLst>
          </a:blip>
          <a:srcRect l="247" t="4571" b="1122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AutoShape 30"/>
          <p:cNvSpPr>
            <a:spLocks/>
          </p:cNvSpPr>
          <p:nvPr/>
        </p:nvSpPr>
        <p:spPr bwMode="auto">
          <a:xfrm>
            <a:off x="-1" y="0"/>
            <a:ext cx="12206689" cy="685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60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sp>
        <p:nvSpPr>
          <p:cNvPr id="68" name="Freeform 67"/>
          <p:cNvSpPr/>
          <p:nvPr/>
        </p:nvSpPr>
        <p:spPr>
          <a:xfrm>
            <a:off x="4921575" y="1355492"/>
            <a:ext cx="2667000" cy="2667000"/>
          </a:xfrm>
          <a:custGeom>
            <a:avLst/>
            <a:gdLst>
              <a:gd name="connsiteX0" fmla="*/ 2529043 w 2667000"/>
              <a:gd name="connsiteY0" fmla="*/ 747131 h 2667000"/>
              <a:gd name="connsiteX1" fmla="*/ 2574505 w 2667000"/>
              <a:gd name="connsiteY1" fmla="*/ 844539 h 2667000"/>
              <a:gd name="connsiteX2" fmla="*/ 2667000 w 2667000"/>
              <a:gd name="connsiteY2" fmla="*/ 1333500 h 2667000"/>
              <a:gd name="connsiteX3" fmla="*/ 1333500 w 2667000"/>
              <a:gd name="connsiteY3" fmla="*/ 2667000 h 2667000"/>
              <a:gd name="connsiteX4" fmla="*/ 697875 w 2667000"/>
              <a:gd name="connsiteY4" fmla="*/ 2506054 h 2667000"/>
              <a:gd name="connsiteX5" fmla="*/ 649891 w 2667000"/>
              <a:gd name="connsiteY5" fmla="*/ 2476902 h 2667000"/>
              <a:gd name="connsiteX6" fmla="*/ 701613 w 2667000"/>
              <a:gd name="connsiteY6" fmla="*/ 2391753 h 2667000"/>
              <a:gd name="connsiteX7" fmla="*/ 745412 w 2667000"/>
              <a:gd name="connsiteY7" fmla="*/ 2418362 h 2667000"/>
              <a:gd name="connsiteX8" fmla="*/ 1333500 w 2667000"/>
              <a:gd name="connsiteY8" fmla="*/ 2567271 h 2667000"/>
              <a:gd name="connsiteX9" fmla="*/ 2567271 w 2667000"/>
              <a:gd name="connsiteY9" fmla="*/ 1333500 h 2667000"/>
              <a:gd name="connsiteX10" fmla="*/ 2481692 w 2667000"/>
              <a:gd name="connsiteY10" fmla="*/ 881107 h 2667000"/>
              <a:gd name="connsiteX11" fmla="*/ 2466734 w 2667000"/>
              <a:gd name="connsiteY11" fmla="*/ 849056 h 2667000"/>
              <a:gd name="connsiteX12" fmla="*/ 1333500 w 2667000"/>
              <a:gd name="connsiteY12" fmla="*/ 0 h 2667000"/>
              <a:gd name="connsiteX13" fmla="*/ 1822461 w 2667000"/>
              <a:gd name="connsiteY13" fmla="*/ 92496 h 2667000"/>
              <a:gd name="connsiteX14" fmla="*/ 1941266 w 2667000"/>
              <a:gd name="connsiteY14" fmla="*/ 147944 h 2667000"/>
              <a:gd name="connsiteX15" fmla="*/ 1837165 w 2667000"/>
              <a:gd name="connsiteY15" fmla="*/ 209238 h 2667000"/>
              <a:gd name="connsiteX16" fmla="*/ 1785893 w 2667000"/>
              <a:gd name="connsiteY16" fmla="*/ 185308 h 2667000"/>
              <a:gd name="connsiteX17" fmla="*/ 1333500 w 2667000"/>
              <a:gd name="connsiteY17" fmla="*/ 99729 h 2667000"/>
              <a:gd name="connsiteX18" fmla="*/ 99730 w 2667000"/>
              <a:gd name="connsiteY18" fmla="*/ 1333500 h 2667000"/>
              <a:gd name="connsiteX19" fmla="*/ 248639 w 2667000"/>
              <a:gd name="connsiteY19" fmla="*/ 1921589 h 2667000"/>
              <a:gd name="connsiteX20" fmla="*/ 303282 w 2667000"/>
              <a:gd name="connsiteY20" fmla="*/ 2011535 h 2667000"/>
              <a:gd name="connsiteX21" fmla="*/ 217570 w 2667000"/>
              <a:gd name="connsiteY21" fmla="*/ 2062330 h 2667000"/>
              <a:gd name="connsiteX22" fmla="*/ 160947 w 2667000"/>
              <a:gd name="connsiteY22" fmla="*/ 1969125 h 2667000"/>
              <a:gd name="connsiteX23" fmla="*/ 0 w 2667000"/>
              <a:gd name="connsiteY23" fmla="*/ 1333500 h 2667000"/>
              <a:gd name="connsiteX24" fmla="*/ 1333500 w 2667000"/>
              <a:gd name="connsiteY24" fmla="*/ 0 h 266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67000" h="2667000">
                <a:moveTo>
                  <a:pt x="2529043" y="747131"/>
                </a:moveTo>
                <a:lnTo>
                  <a:pt x="2574505" y="844539"/>
                </a:lnTo>
                <a:cubicBezTo>
                  <a:pt x="2634205" y="995939"/>
                  <a:pt x="2667000" y="1160890"/>
                  <a:pt x="2667000" y="1333500"/>
                </a:cubicBezTo>
                <a:cubicBezTo>
                  <a:pt x="2667000" y="2069972"/>
                  <a:pt x="2069972" y="2667000"/>
                  <a:pt x="1333500" y="2667000"/>
                </a:cubicBezTo>
                <a:cubicBezTo>
                  <a:pt x="1103353" y="2667000"/>
                  <a:pt x="886823" y="2608697"/>
                  <a:pt x="697875" y="2506054"/>
                </a:cubicBezTo>
                <a:lnTo>
                  <a:pt x="649891" y="2476902"/>
                </a:lnTo>
                <a:lnTo>
                  <a:pt x="701613" y="2391753"/>
                </a:lnTo>
                <a:lnTo>
                  <a:pt x="745412" y="2418362"/>
                </a:lnTo>
                <a:cubicBezTo>
                  <a:pt x="920229" y="2513327"/>
                  <a:pt x="1120565" y="2567271"/>
                  <a:pt x="1333500" y="2567271"/>
                </a:cubicBezTo>
                <a:cubicBezTo>
                  <a:pt x="2014893" y="2567271"/>
                  <a:pt x="2567271" y="2014893"/>
                  <a:pt x="2567271" y="1333500"/>
                </a:cubicBezTo>
                <a:cubicBezTo>
                  <a:pt x="2567271" y="1173799"/>
                  <a:pt x="2536928" y="1021184"/>
                  <a:pt x="2481692" y="881107"/>
                </a:cubicBezTo>
                <a:lnTo>
                  <a:pt x="2466734" y="849056"/>
                </a:lnTo>
                <a:close/>
                <a:moveTo>
                  <a:pt x="1333500" y="0"/>
                </a:moveTo>
                <a:cubicBezTo>
                  <a:pt x="1506111" y="0"/>
                  <a:pt x="1671061" y="32796"/>
                  <a:pt x="1822461" y="92496"/>
                </a:cubicBezTo>
                <a:lnTo>
                  <a:pt x="1941266" y="147944"/>
                </a:lnTo>
                <a:lnTo>
                  <a:pt x="1837165" y="209238"/>
                </a:lnTo>
                <a:lnTo>
                  <a:pt x="1785893" y="185308"/>
                </a:lnTo>
                <a:cubicBezTo>
                  <a:pt x="1645817" y="130073"/>
                  <a:pt x="1493202" y="99729"/>
                  <a:pt x="1333500" y="99729"/>
                </a:cubicBezTo>
                <a:cubicBezTo>
                  <a:pt x="652107" y="99729"/>
                  <a:pt x="99730" y="652107"/>
                  <a:pt x="99730" y="1333500"/>
                </a:cubicBezTo>
                <a:cubicBezTo>
                  <a:pt x="99730" y="1546436"/>
                  <a:pt x="153673" y="1746772"/>
                  <a:pt x="248639" y="1921589"/>
                </a:cubicBezTo>
                <a:lnTo>
                  <a:pt x="303282" y="2011535"/>
                </a:lnTo>
                <a:lnTo>
                  <a:pt x="217570" y="2062330"/>
                </a:lnTo>
                <a:lnTo>
                  <a:pt x="160947" y="1969125"/>
                </a:lnTo>
                <a:cubicBezTo>
                  <a:pt x="58304" y="1780177"/>
                  <a:pt x="0" y="1563648"/>
                  <a:pt x="0" y="1333500"/>
                </a:cubicBezTo>
                <a:cubicBezTo>
                  <a:pt x="0" y="597029"/>
                  <a:pt x="597029" y="0"/>
                  <a:pt x="1333500" y="0"/>
                </a:cubicBezTo>
                <a:close/>
              </a:path>
            </a:pathLst>
          </a:custGeom>
          <a:solidFill>
            <a:srgbClr val="9A9A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3086" name="TextBox 3085"/>
          <p:cNvSpPr txBox="1"/>
          <p:nvPr/>
        </p:nvSpPr>
        <p:spPr>
          <a:xfrm>
            <a:off x="14688" y="4194770"/>
            <a:ext cx="12192000" cy="1107996"/>
          </a:xfrm>
          <a:prstGeom prst="rect">
            <a:avLst/>
          </a:prstGeom>
          <a:noFill/>
        </p:spPr>
        <p:txBody>
          <a:bodyPr wrap="square" rtlCol="0">
            <a:spAutoFit/>
          </a:bodyPr>
          <a:lstStyle/>
          <a:p>
            <a:pPr algn="ctr" defTabSz="457200"/>
            <a:r>
              <a:rPr lang="en-US" sz="6600" dirty="0">
                <a:solidFill>
                  <a:prstClr val="white"/>
                </a:solidFill>
                <a:latin typeface="Bebas Neue" panose="020B0606020202050201" pitchFamily="34" charset="0"/>
              </a:rPr>
              <a:t>docker </a:t>
            </a:r>
            <a:r>
              <a:rPr lang="en-US" sz="6600" dirty="0">
                <a:solidFill>
                  <a:schemeClr val="accent3"/>
                </a:solidFill>
                <a:latin typeface="Bebas Neue" panose="020B0606020202050201" pitchFamily="34" charset="0"/>
              </a:rPr>
              <a:t>fundamentals</a:t>
            </a:r>
          </a:p>
        </p:txBody>
      </p:sp>
      <p:pic>
        <p:nvPicPr>
          <p:cNvPr id="7" name="Picture 6">
            <a:extLst>
              <a:ext uri="{FF2B5EF4-FFF2-40B4-BE49-F238E27FC236}">
                <a16:creationId xmlns:a16="http://schemas.microsoft.com/office/drawing/2014/main" id="{FE36B168-86CF-3C4F-8D7A-D9975D36D8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7325" y="1787292"/>
            <a:ext cx="2095500" cy="1803400"/>
          </a:xfrm>
          <a:prstGeom prst="rect">
            <a:avLst/>
          </a:prstGeom>
        </p:spPr>
      </p:pic>
    </p:spTree>
    <p:extLst>
      <p:ext uri="{BB962C8B-B14F-4D97-AF65-F5344CB8AC3E}">
        <p14:creationId xmlns:p14="http://schemas.microsoft.com/office/powerpoint/2010/main" val="38124025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heel(1)">
                                      <p:cBhvr>
                                        <p:cTn id="7" dur="500"/>
                                        <p:tgtEl>
                                          <p:spTgt spid="6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086"/>
                                        </p:tgtEl>
                                        <p:attrNameLst>
                                          <p:attrName>style.visibility</p:attrName>
                                        </p:attrNameLst>
                                      </p:cBhvr>
                                      <p:to>
                                        <p:strVal val="visible"/>
                                      </p:to>
                                    </p:set>
                                    <p:animEffect transition="in" filter="fade">
                                      <p:cBhvr>
                                        <p:cTn id="11" dur="500"/>
                                        <p:tgtEl>
                                          <p:spTgt spid="30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308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4154984"/>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You can find examples and exercise files at:</a:t>
            </a:r>
          </a:p>
          <a:p>
            <a:pPr marL="800100" lvl="1" indent="-342900">
              <a:buFont typeface="Arial" panose="020B0604020202020204" pitchFamily="34" charset="0"/>
              <a:buChar char="•"/>
            </a:pPr>
            <a:r>
              <a:rPr lang="en-US" sz="2400" dirty="0">
                <a:solidFill>
                  <a:schemeClr val="bg1"/>
                </a:solidFill>
              </a:rPr>
              <a:t>https://github.com/VergeOps/k8s-rvstore</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Please clone the repo or download them from the web site</a:t>
            </a: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NOTE! Do not review any of the following files until AFTER the class, as they contain solutions to the extended lab at the end of the class:</a:t>
            </a:r>
          </a:p>
          <a:p>
            <a:pPr marL="800100" lvl="1" indent="-342900">
              <a:buFont typeface="Arial" panose="020B0604020202020204" pitchFamily="34" charset="0"/>
              <a:buChar char="•"/>
            </a:pPr>
            <a:r>
              <a:rPr lang="en-US" sz="2400" dirty="0" err="1">
                <a:solidFill>
                  <a:schemeClr val="bg1"/>
                </a:solidFill>
                <a:latin typeface="Raleway Medium" panose="020B0603030101060003" pitchFamily="34" charset="77"/>
              </a:rPr>
              <a:t>Dockerfile</a:t>
            </a:r>
            <a:r>
              <a:rPr lang="en-US" sz="2400" dirty="0">
                <a:solidFill>
                  <a:schemeClr val="bg1"/>
                </a:solidFill>
                <a:latin typeface="Raleway Medium" panose="020B0603030101060003" pitchFamily="34" charset="77"/>
              </a:rPr>
              <a:t> (any of them)</a:t>
            </a:r>
          </a:p>
          <a:p>
            <a:pPr marL="800100" lvl="1" indent="-342900">
              <a:buFont typeface="Arial" panose="020B0604020202020204" pitchFamily="34" charset="0"/>
              <a:buChar char="•"/>
            </a:pPr>
            <a:r>
              <a:rPr lang="en-US" sz="2400" dirty="0">
                <a:solidFill>
                  <a:schemeClr val="bg1"/>
                </a:solidFill>
                <a:latin typeface="Raleway Medium" panose="020B0603030101060003" pitchFamily="34" charset="77"/>
              </a:rPr>
              <a:t>Docker-</a:t>
            </a:r>
            <a:r>
              <a:rPr lang="en-US" sz="2400" dirty="0" err="1">
                <a:solidFill>
                  <a:schemeClr val="bg1"/>
                </a:solidFill>
                <a:latin typeface="Raleway Medium" panose="020B0603030101060003" pitchFamily="34" charset="77"/>
              </a:rPr>
              <a:t>compose.yaml</a:t>
            </a: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8748074" cy="609600"/>
          </a:xfrm>
        </p:spPr>
        <p:txBody>
          <a:bodyPr>
            <a:noAutofit/>
          </a:bodyPr>
          <a:lstStyle/>
          <a:p>
            <a:pPr algn="l"/>
            <a:r>
              <a:rPr lang="en-US" sz="6000" dirty="0">
                <a:solidFill>
                  <a:prstClr val="white"/>
                </a:solidFill>
              </a:rPr>
              <a:t>Exercise files</a:t>
            </a:r>
            <a:endParaRPr lang="en-US" sz="6000" dirty="0"/>
          </a:p>
        </p:txBody>
      </p:sp>
    </p:spTree>
    <p:extLst>
      <p:ext uri="{BB962C8B-B14F-4D97-AF65-F5344CB8AC3E}">
        <p14:creationId xmlns:p14="http://schemas.microsoft.com/office/powerpoint/2010/main" val="127149484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https://images.unsplash.com/photo-1432821596592-e2c18b78144f?fit=crop&amp;fm=jpg&amp;h=950&amp;ixlib=rb-0.3.5&amp;q=80&amp;w=192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7439" t="50" r="4914" b="50"/>
          <a:stretch>
            <a:fillRect/>
          </a:stretch>
        </p:blipFill>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30" name="AutoShape 30"/>
          <p:cNvSpPr>
            <a:spLocks/>
          </p:cNvSpPr>
          <p:nvPr/>
        </p:nvSpPr>
        <p:spPr bwMode="auto">
          <a:xfrm>
            <a:off x="-1" y="0"/>
            <a:ext cx="12206689" cy="685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60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grpSp>
        <p:nvGrpSpPr>
          <p:cNvPr id="254" name="Group 253"/>
          <p:cNvGrpSpPr/>
          <p:nvPr/>
        </p:nvGrpSpPr>
        <p:grpSpPr>
          <a:xfrm>
            <a:off x="3226333" y="615371"/>
            <a:ext cx="5739335" cy="5680926"/>
            <a:chOff x="3247911" y="615371"/>
            <a:chExt cx="5739335" cy="5680926"/>
          </a:xfrm>
        </p:grpSpPr>
        <p:sp>
          <p:nvSpPr>
            <p:cNvPr id="239" name="Freeform 238"/>
            <p:cNvSpPr/>
            <p:nvPr/>
          </p:nvSpPr>
          <p:spPr>
            <a:xfrm>
              <a:off x="3247911" y="615371"/>
              <a:ext cx="5739335" cy="5680926"/>
            </a:xfrm>
            <a:custGeom>
              <a:avLst/>
              <a:gdLst>
                <a:gd name="connsiteX0" fmla="*/ 2514601 w 5029200"/>
                <a:gd name="connsiteY0" fmla="*/ 458626 h 5029200"/>
                <a:gd name="connsiteX1" fmla="*/ 458626 w 5029200"/>
                <a:gd name="connsiteY1" fmla="*/ 2514601 h 5029200"/>
                <a:gd name="connsiteX2" fmla="*/ 2514601 w 5029200"/>
                <a:gd name="connsiteY2" fmla="*/ 4570576 h 5029200"/>
                <a:gd name="connsiteX3" fmla="*/ 4570576 w 5029200"/>
                <a:gd name="connsiteY3" fmla="*/ 2514601 h 5029200"/>
                <a:gd name="connsiteX4" fmla="*/ 2514601 w 5029200"/>
                <a:gd name="connsiteY4" fmla="*/ 458626 h 5029200"/>
                <a:gd name="connsiteX5" fmla="*/ 2514600 w 5029200"/>
                <a:gd name="connsiteY5" fmla="*/ 0 h 5029200"/>
                <a:gd name="connsiteX6" fmla="*/ 5029200 w 5029200"/>
                <a:gd name="connsiteY6" fmla="*/ 2514600 h 5029200"/>
                <a:gd name="connsiteX7" fmla="*/ 2514600 w 5029200"/>
                <a:gd name="connsiteY7" fmla="*/ 5029200 h 5029200"/>
                <a:gd name="connsiteX8" fmla="*/ 0 w 5029200"/>
                <a:gd name="connsiteY8" fmla="*/ 2514600 h 5029200"/>
                <a:gd name="connsiteX9" fmla="*/ 2514600 w 5029200"/>
                <a:gd name="connsiteY9" fmla="*/ 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9200" h="5029200">
                  <a:moveTo>
                    <a:pt x="2514601" y="458626"/>
                  </a:moveTo>
                  <a:cubicBezTo>
                    <a:pt x="1379117" y="458626"/>
                    <a:pt x="458626" y="1379117"/>
                    <a:pt x="458626" y="2514601"/>
                  </a:cubicBezTo>
                  <a:cubicBezTo>
                    <a:pt x="458626" y="3650085"/>
                    <a:pt x="1379117" y="4570576"/>
                    <a:pt x="2514601" y="4570576"/>
                  </a:cubicBezTo>
                  <a:cubicBezTo>
                    <a:pt x="3650085" y="4570576"/>
                    <a:pt x="4570576" y="3650085"/>
                    <a:pt x="4570576" y="2514601"/>
                  </a:cubicBezTo>
                  <a:cubicBezTo>
                    <a:pt x="4570576" y="1379117"/>
                    <a:pt x="3650085" y="458626"/>
                    <a:pt x="2514601" y="458626"/>
                  </a:cubicBezTo>
                  <a:close/>
                  <a:moveTo>
                    <a:pt x="2514600" y="0"/>
                  </a:moveTo>
                  <a:cubicBezTo>
                    <a:pt x="3903375" y="0"/>
                    <a:pt x="5029200" y="1125825"/>
                    <a:pt x="5029200" y="2514600"/>
                  </a:cubicBezTo>
                  <a:cubicBezTo>
                    <a:pt x="5029200" y="3903375"/>
                    <a:pt x="3903375" y="5029200"/>
                    <a:pt x="2514600" y="5029200"/>
                  </a:cubicBezTo>
                  <a:cubicBezTo>
                    <a:pt x="1125825" y="5029200"/>
                    <a:pt x="0" y="3903375"/>
                    <a:pt x="0" y="2514600"/>
                  </a:cubicBezTo>
                  <a:cubicBezTo>
                    <a:pt x="0" y="1125825"/>
                    <a:pt x="1125825" y="0"/>
                    <a:pt x="2514600" y="0"/>
                  </a:cubicBezTo>
                  <a:close/>
                </a:path>
              </a:pathLst>
            </a:custGeom>
            <a:solidFill>
              <a:schemeClr val="bg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Freeform 245"/>
            <p:cNvSpPr/>
            <p:nvPr/>
          </p:nvSpPr>
          <p:spPr>
            <a:xfrm>
              <a:off x="4115837" y="1473605"/>
              <a:ext cx="4060328" cy="4019006"/>
            </a:xfrm>
            <a:custGeom>
              <a:avLst/>
              <a:gdLst>
                <a:gd name="connsiteX0" fmla="*/ 2514601 w 5029200"/>
                <a:gd name="connsiteY0" fmla="*/ 458626 h 5029200"/>
                <a:gd name="connsiteX1" fmla="*/ 458626 w 5029200"/>
                <a:gd name="connsiteY1" fmla="*/ 2514601 h 5029200"/>
                <a:gd name="connsiteX2" fmla="*/ 2514601 w 5029200"/>
                <a:gd name="connsiteY2" fmla="*/ 4570576 h 5029200"/>
                <a:gd name="connsiteX3" fmla="*/ 4570576 w 5029200"/>
                <a:gd name="connsiteY3" fmla="*/ 2514601 h 5029200"/>
                <a:gd name="connsiteX4" fmla="*/ 2514601 w 5029200"/>
                <a:gd name="connsiteY4" fmla="*/ 458626 h 5029200"/>
                <a:gd name="connsiteX5" fmla="*/ 2514600 w 5029200"/>
                <a:gd name="connsiteY5" fmla="*/ 0 h 5029200"/>
                <a:gd name="connsiteX6" fmla="*/ 5029200 w 5029200"/>
                <a:gd name="connsiteY6" fmla="*/ 2514600 h 5029200"/>
                <a:gd name="connsiteX7" fmla="*/ 2514600 w 5029200"/>
                <a:gd name="connsiteY7" fmla="*/ 5029200 h 5029200"/>
                <a:gd name="connsiteX8" fmla="*/ 0 w 5029200"/>
                <a:gd name="connsiteY8" fmla="*/ 2514600 h 5029200"/>
                <a:gd name="connsiteX9" fmla="*/ 2514600 w 5029200"/>
                <a:gd name="connsiteY9" fmla="*/ 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9200" h="5029200">
                  <a:moveTo>
                    <a:pt x="2514601" y="458626"/>
                  </a:moveTo>
                  <a:cubicBezTo>
                    <a:pt x="1379117" y="458626"/>
                    <a:pt x="458626" y="1379117"/>
                    <a:pt x="458626" y="2514601"/>
                  </a:cubicBezTo>
                  <a:cubicBezTo>
                    <a:pt x="458626" y="3650085"/>
                    <a:pt x="1379117" y="4570576"/>
                    <a:pt x="2514601" y="4570576"/>
                  </a:cubicBezTo>
                  <a:cubicBezTo>
                    <a:pt x="3650085" y="4570576"/>
                    <a:pt x="4570576" y="3650085"/>
                    <a:pt x="4570576" y="2514601"/>
                  </a:cubicBezTo>
                  <a:cubicBezTo>
                    <a:pt x="4570576" y="1379117"/>
                    <a:pt x="3650085" y="458626"/>
                    <a:pt x="2514601" y="458626"/>
                  </a:cubicBezTo>
                  <a:close/>
                  <a:moveTo>
                    <a:pt x="2514600" y="0"/>
                  </a:moveTo>
                  <a:cubicBezTo>
                    <a:pt x="3903375" y="0"/>
                    <a:pt x="5029200" y="1125825"/>
                    <a:pt x="5029200" y="2514600"/>
                  </a:cubicBezTo>
                  <a:cubicBezTo>
                    <a:pt x="5029200" y="3903375"/>
                    <a:pt x="3903375" y="5029200"/>
                    <a:pt x="2514600" y="5029200"/>
                  </a:cubicBezTo>
                  <a:cubicBezTo>
                    <a:pt x="1125825" y="5029200"/>
                    <a:pt x="0" y="3903375"/>
                    <a:pt x="0" y="2514600"/>
                  </a:cubicBezTo>
                  <a:cubicBezTo>
                    <a:pt x="0" y="1125825"/>
                    <a:pt x="1125825" y="0"/>
                    <a:pt x="2514600" y="0"/>
                  </a:cubicBezTo>
                  <a:close/>
                </a:path>
              </a:pathLst>
            </a:custGeom>
            <a:solidFill>
              <a:schemeClr val="bg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7" name="Freeform 246"/>
            <p:cNvSpPr/>
            <p:nvPr/>
          </p:nvSpPr>
          <p:spPr>
            <a:xfrm>
              <a:off x="4846618" y="2194559"/>
              <a:ext cx="2607966" cy="2581425"/>
            </a:xfrm>
            <a:custGeom>
              <a:avLst/>
              <a:gdLst>
                <a:gd name="connsiteX0" fmla="*/ 2514601 w 5029200"/>
                <a:gd name="connsiteY0" fmla="*/ 458626 h 5029200"/>
                <a:gd name="connsiteX1" fmla="*/ 458626 w 5029200"/>
                <a:gd name="connsiteY1" fmla="*/ 2514601 h 5029200"/>
                <a:gd name="connsiteX2" fmla="*/ 2514601 w 5029200"/>
                <a:gd name="connsiteY2" fmla="*/ 4570576 h 5029200"/>
                <a:gd name="connsiteX3" fmla="*/ 4570576 w 5029200"/>
                <a:gd name="connsiteY3" fmla="*/ 2514601 h 5029200"/>
                <a:gd name="connsiteX4" fmla="*/ 2514601 w 5029200"/>
                <a:gd name="connsiteY4" fmla="*/ 458626 h 5029200"/>
                <a:gd name="connsiteX5" fmla="*/ 2514600 w 5029200"/>
                <a:gd name="connsiteY5" fmla="*/ 0 h 5029200"/>
                <a:gd name="connsiteX6" fmla="*/ 5029200 w 5029200"/>
                <a:gd name="connsiteY6" fmla="*/ 2514600 h 5029200"/>
                <a:gd name="connsiteX7" fmla="*/ 2514600 w 5029200"/>
                <a:gd name="connsiteY7" fmla="*/ 5029200 h 5029200"/>
                <a:gd name="connsiteX8" fmla="*/ 0 w 5029200"/>
                <a:gd name="connsiteY8" fmla="*/ 2514600 h 5029200"/>
                <a:gd name="connsiteX9" fmla="*/ 2514600 w 5029200"/>
                <a:gd name="connsiteY9" fmla="*/ 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9200" h="5029200">
                  <a:moveTo>
                    <a:pt x="2514601" y="458626"/>
                  </a:moveTo>
                  <a:cubicBezTo>
                    <a:pt x="1379117" y="458626"/>
                    <a:pt x="458626" y="1379117"/>
                    <a:pt x="458626" y="2514601"/>
                  </a:cubicBezTo>
                  <a:cubicBezTo>
                    <a:pt x="458626" y="3650085"/>
                    <a:pt x="1379117" y="4570576"/>
                    <a:pt x="2514601" y="4570576"/>
                  </a:cubicBezTo>
                  <a:cubicBezTo>
                    <a:pt x="3650085" y="4570576"/>
                    <a:pt x="4570576" y="3650085"/>
                    <a:pt x="4570576" y="2514601"/>
                  </a:cubicBezTo>
                  <a:cubicBezTo>
                    <a:pt x="4570576" y="1379117"/>
                    <a:pt x="3650085" y="458626"/>
                    <a:pt x="2514601" y="458626"/>
                  </a:cubicBezTo>
                  <a:close/>
                  <a:moveTo>
                    <a:pt x="2514600" y="0"/>
                  </a:moveTo>
                  <a:cubicBezTo>
                    <a:pt x="3903375" y="0"/>
                    <a:pt x="5029200" y="1125825"/>
                    <a:pt x="5029200" y="2514600"/>
                  </a:cubicBezTo>
                  <a:cubicBezTo>
                    <a:pt x="5029200" y="3903375"/>
                    <a:pt x="3903375" y="5029200"/>
                    <a:pt x="2514600" y="5029200"/>
                  </a:cubicBezTo>
                  <a:cubicBezTo>
                    <a:pt x="1125825" y="5029200"/>
                    <a:pt x="0" y="3903375"/>
                    <a:pt x="0" y="2514600"/>
                  </a:cubicBezTo>
                  <a:cubicBezTo>
                    <a:pt x="0" y="1125825"/>
                    <a:pt x="1125825" y="0"/>
                    <a:pt x="2514600" y="0"/>
                  </a:cubicBezTo>
                  <a:close/>
                </a:path>
              </a:pathLst>
            </a:custGeom>
            <a:solidFill>
              <a:schemeClr val="bg1">
                <a:alpha val="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59" name="Title 1"/>
          <p:cNvSpPr>
            <a:spLocks noGrp="1"/>
          </p:cNvSpPr>
          <p:nvPr>
            <p:ph type="title"/>
          </p:nvPr>
        </p:nvSpPr>
        <p:spPr>
          <a:xfrm>
            <a:off x="508177" y="1593790"/>
            <a:ext cx="11175647" cy="3634157"/>
          </a:xfrm>
        </p:spPr>
        <p:txBody>
          <a:bodyPr>
            <a:noAutofit/>
          </a:bodyPr>
          <a:lstStyle/>
          <a:p>
            <a:r>
              <a:rPr lang="en-US" dirty="0"/>
              <a:t>Part 1</a:t>
            </a:r>
            <a:br>
              <a:rPr lang="en-US" dirty="0"/>
            </a:br>
            <a:br>
              <a:rPr lang="en-US" dirty="0"/>
            </a:br>
            <a:br>
              <a:rPr lang="en-US" dirty="0"/>
            </a:br>
            <a:r>
              <a:rPr lang="en-US" dirty="0"/>
              <a:t>intro to microservices</a:t>
            </a:r>
          </a:p>
        </p:txBody>
      </p:sp>
      <p:pic>
        <p:nvPicPr>
          <p:cNvPr id="10" name="Picture 9">
            <a:extLst>
              <a:ext uri="{FF2B5EF4-FFF2-40B4-BE49-F238E27FC236}">
                <a16:creationId xmlns:a16="http://schemas.microsoft.com/office/drawing/2014/main" id="{08351D69-793E-3C42-AC97-CE6469DE88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673" y="2509169"/>
            <a:ext cx="2095500" cy="1803400"/>
          </a:xfrm>
          <a:prstGeom prst="rect">
            <a:avLst/>
          </a:prstGeom>
        </p:spPr>
      </p:pic>
    </p:spTree>
    <p:extLst>
      <p:ext uri="{BB962C8B-B14F-4D97-AF65-F5344CB8AC3E}">
        <p14:creationId xmlns:p14="http://schemas.microsoft.com/office/powerpoint/2010/main" val="24562297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4"/>
                                        </p:tgtEl>
                                        <p:attrNameLst>
                                          <p:attrName>style.visibility</p:attrName>
                                        </p:attrNameLst>
                                      </p:cBhvr>
                                      <p:to>
                                        <p:strVal val="visible"/>
                                      </p:to>
                                    </p:set>
                                    <p:animEffect transition="in" filter="fade">
                                      <p:cBhvr>
                                        <p:cTn id="7" dur="500"/>
                                        <p:tgtEl>
                                          <p:spTgt spid="254"/>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259"/>
                                        </p:tgtEl>
                                        <p:attrNameLst>
                                          <p:attrName>style.visibility</p:attrName>
                                        </p:attrNameLst>
                                      </p:cBhvr>
                                      <p:to>
                                        <p:strVal val="visible"/>
                                      </p:to>
                                    </p:set>
                                    <p:anim calcmode="lin" valueType="num">
                                      <p:cBhvr additive="base">
                                        <p:cTn id="11" dur="500" fill="hold"/>
                                        <p:tgtEl>
                                          <p:spTgt spid="259"/>
                                        </p:tgtEl>
                                        <p:attrNameLst>
                                          <p:attrName>ppt_x</p:attrName>
                                        </p:attrNameLst>
                                      </p:cBhvr>
                                      <p:tavLst>
                                        <p:tav tm="0">
                                          <p:val>
                                            <p:strVal val="#ppt_x"/>
                                          </p:val>
                                        </p:tav>
                                        <p:tav tm="100000">
                                          <p:val>
                                            <p:strVal val="#ppt_x"/>
                                          </p:val>
                                        </p:tav>
                                      </p:tavLst>
                                    </p:anim>
                                    <p:anim calcmode="lin" valueType="num">
                                      <p:cBhvr additive="base">
                                        <p:cTn id="12" dur="500" fill="hold"/>
                                        <p:tgtEl>
                                          <p:spTgt spid="2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microservices</a:t>
            </a:r>
            <a:endParaRPr lang="en-US" sz="9600" dirty="0"/>
          </a:p>
        </p:txBody>
      </p:sp>
      <p:pic>
        <p:nvPicPr>
          <p:cNvPr id="27" name="Picture 26">
            <a:extLst>
              <a:ext uri="{FF2B5EF4-FFF2-40B4-BE49-F238E27FC236}">
                <a16:creationId xmlns:a16="http://schemas.microsoft.com/office/drawing/2014/main" id="{639BE61C-965A-B94A-B5C1-2DC00D184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241" y="2488616"/>
            <a:ext cx="2095500" cy="1803400"/>
          </a:xfrm>
          <a:prstGeom prst="rect">
            <a:avLst/>
          </a:prstGeom>
        </p:spPr>
      </p:pic>
    </p:spTree>
    <p:extLst>
      <p:ext uri="{BB962C8B-B14F-4D97-AF65-F5344CB8AC3E}">
        <p14:creationId xmlns:p14="http://schemas.microsoft.com/office/powerpoint/2010/main" val="14418706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4154984"/>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Small, fully independent and autonomous application. Isolated from other MS’s, even with own DB.</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Responsible for a logical part of a larger application “ecosystem”. Singular responsibility.</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Can be any language. Developers on the same project can have completely different skillsets if necessary.</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Loosely coupled to other MS’s. Communicate with other MS’s using standardized protocols. Often a REST API or a message bus.</a:t>
            </a: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8748074" cy="609600"/>
          </a:xfrm>
        </p:spPr>
        <p:txBody>
          <a:bodyPr>
            <a:noAutofit/>
          </a:bodyPr>
          <a:lstStyle/>
          <a:p>
            <a:pPr algn="l"/>
            <a:r>
              <a:rPr lang="en-US" sz="6000" dirty="0">
                <a:solidFill>
                  <a:prstClr val="white"/>
                </a:solidFill>
              </a:rPr>
              <a:t>microservices - </a:t>
            </a:r>
            <a:r>
              <a:rPr lang="en-US" sz="6000" dirty="0">
                <a:solidFill>
                  <a:schemeClr val="accent3"/>
                </a:solidFill>
              </a:rPr>
              <a:t>overview</a:t>
            </a:r>
            <a:endParaRPr lang="en-US" sz="6000" dirty="0"/>
          </a:p>
        </p:txBody>
      </p:sp>
    </p:spTree>
    <p:extLst>
      <p:ext uri="{BB962C8B-B14F-4D97-AF65-F5344CB8AC3E}">
        <p14:creationId xmlns:p14="http://schemas.microsoft.com/office/powerpoint/2010/main" val="217136558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7826"/>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10765410" cy="609600"/>
          </a:xfrm>
        </p:spPr>
        <p:txBody>
          <a:bodyPr>
            <a:noAutofit/>
          </a:bodyPr>
          <a:lstStyle/>
          <a:p>
            <a:pPr algn="l"/>
            <a:r>
              <a:rPr lang="en-US" sz="6000" dirty="0">
                <a:solidFill>
                  <a:prstClr val="white"/>
                </a:solidFill>
              </a:rPr>
              <a:t>microservices – </a:t>
            </a:r>
            <a:r>
              <a:rPr lang="en-US" sz="6000" dirty="0">
                <a:solidFill>
                  <a:schemeClr val="accent3"/>
                </a:solidFill>
              </a:rPr>
              <a:t>monolith example</a:t>
            </a:r>
            <a:endParaRPr lang="en-US" sz="6000" dirty="0"/>
          </a:p>
        </p:txBody>
      </p:sp>
      <p:grpSp>
        <p:nvGrpSpPr>
          <p:cNvPr id="34" name="Group 33">
            <a:extLst>
              <a:ext uri="{FF2B5EF4-FFF2-40B4-BE49-F238E27FC236}">
                <a16:creationId xmlns:a16="http://schemas.microsoft.com/office/drawing/2014/main" id="{F4B286B8-DD3A-AB4B-B015-A2EA4FBB8944}"/>
              </a:ext>
            </a:extLst>
          </p:cNvPr>
          <p:cNvGrpSpPr/>
          <p:nvPr/>
        </p:nvGrpSpPr>
        <p:grpSpPr>
          <a:xfrm>
            <a:off x="5037469" y="1375322"/>
            <a:ext cx="1765300" cy="5112690"/>
            <a:chOff x="1833375" y="1353206"/>
            <a:chExt cx="1765300" cy="5112690"/>
          </a:xfrm>
        </p:grpSpPr>
        <p:grpSp>
          <p:nvGrpSpPr>
            <p:cNvPr id="35" name="Group 34">
              <a:extLst>
                <a:ext uri="{FF2B5EF4-FFF2-40B4-BE49-F238E27FC236}">
                  <a16:creationId xmlns:a16="http://schemas.microsoft.com/office/drawing/2014/main" id="{5AD4C348-268C-A849-80E0-7185CD6B8792}"/>
                </a:ext>
              </a:extLst>
            </p:cNvPr>
            <p:cNvGrpSpPr/>
            <p:nvPr/>
          </p:nvGrpSpPr>
          <p:grpSpPr>
            <a:xfrm>
              <a:off x="2179650" y="5584266"/>
              <a:ext cx="1072750" cy="881630"/>
              <a:chOff x="3961210" y="941784"/>
              <a:chExt cx="1072750" cy="881630"/>
            </a:xfrm>
          </p:grpSpPr>
          <p:pic>
            <p:nvPicPr>
              <p:cNvPr id="45" name="Graphic 44">
                <a:extLst>
                  <a:ext uri="{FF2B5EF4-FFF2-40B4-BE49-F238E27FC236}">
                    <a16:creationId xmlns:a16="http://schemas.microsoft.com/office/drawing/2014/main" id="{93CED95B-710C-924E-9E03-4C0BC87D29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11835" y="941784"/>
                <a:ext cx="571500" cy="571500"/>
              </a:xfrm>
              <a:prstGeom prst="rect">
                <a:avLst/>
              </a:prstGeom>
            </p:spPr>
          </p:pic>
          <p:sp>
            <p:nvSpPr>
              <p:cNvPr id="46" name="TextBox 45">
                <a:extLst>
                  <a:ext uri="{FF2B5EF4-FFF2-40B4-BE49-F238E27FC236}">
                    <a16:creationId xmlns:a16="http://schemas.microsoft.com/office/drawing/2014/main" id="{EC5F49F0-CDF9-F34F-B585-78218FF64A8C}"/>
                  </a:ext>
                </a:extLst>
              </p:cNvPr>
              <p:cNvSpPr txBox="1"/>
              <p:nvPr/>
            </p:nvSpPr>
            <p:spPr>
              <a:xfrm>
                <a:off x="3961210" y="1561804"/>
                <a:ext cx="1072750" cy="261610"/>
              </a:xfrm>
              <a:prstGeom prst="rect">
                <a:avLst/>
              </a:prstGeom>
              <a:noFill/>
            </p:spPr>
            <p:txBody>
              <a:bodyPr wrap="square" rtlCol="0">
                <a:spAutoFit/>
              </a:bodyPr>
              <a:lstStyle/>
              <a:p>
                <a:pPr algn="ctr"/>
                <a:r>
                  <a:rPr lang="en-US" sz="1100" dirty="0">
                    <a:solidFill>
                      <a:schemeClr val="bg1"/>
                    </a:solidFill>
                  </a:rPr>
                  <a:t>Database</a:t>
                </a:r>
              </a:p>
            </p:txBody>
          </p:sp>
        </p:grpSp>
        <p:pic>
          <p:nvPicPr>
            <p:cNvPr id="36" name="Graphic 35">
              <a:extLst>
                <a:ext uri="{FF2B5EF4-FFF2-40B4-BE49-F238E27FC236}">
                  <a16:creationId xmlns:a16="http://schemas.microsoft.com/office/drawing/2014/main" id="{02E2D666-D2A6-8D4D-A0E5-5C240B9C214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35025" y="1353206"/>
              <a:ext cx="762000" cy="1092200"/>
            </a:xfrm>
            <a:prstGeom prst="rect">
              <a:avLst/>
            </a:prstGeom>
          </p:spPr>
        </p:pic>
        <p:cxnSp>
          <p:nvCxnSpPr>
            <p:cNvPr id="37" name="Straight Arrow Connector 36">
              <a:extLst>
                <a:ext uri="{FF2B5EF4-FFF2-40B4-BE49-F238E27FC236}">
                  <a16:creationId xmlns:a16="http://schemas.microsoft.com/office/drawing/2014/main" id="{26A22349-9026-7540-803D-F39E555762AF}"/>
                </a:ext>
              </a:extLst>
            </p:cNvPr>
            <p:cNvCxnSpPr>
              <a:cxnSpLocks/>
              <a:stCxn id="36" idx="2"/>
            </p:cNvCxnSpPr>
            <p:nvPr/>
          </p:nvCxnSpPr>
          <p:spPr>
            <a:xfrm>
              <a:off x="2716025" y="2445406"/>
              <a:ext cx="0" cy="532707"/>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38" name="Group 37">
              <a:extLst>
                <a:ext uri="{FF2B5EF4-FFF2-40B4-BE49-F238E27FC236}">
                  <a16:creationId xmlns:a16="http://schemas.microsoft.com/office/drawing/2014/main" id="{5CBE4C23-CA77-3D46-83DB-27C685DD76E6}"/>
                </a:ext>
              </a:extLst>
            </p:cNvPr>
            <p:cNvGrpSpPr/>
            <p:nvPr/>
          </p:nvGrpSpPr>
          <p:grpSpPr>
            <a:xfrm>
              <a:off x="1833375" y="2978113"/>
              <a:ext cx="1765300" cy="1777776"/>
              <a:chOff x="2516744" y="4106118"/>
              <a:chExt cx="1765300" cy="1777776"/>
            </a:xfrm>
          </p:grpSpPr>
          <p:pic>
            <p:nvPicPr>
              <p:cNvPr id="43" name="Graphic 42">
                <a:extLst>
                  <a:ext uri="{FF2B5EF4-FFF2-40B4-BE49-F238E27FC236}">
                    <a16:creationId xmlns:a16="http://schemas.microsoft.com/office/drawing/2014/main" id="{A0EB5F8F-7C48-FE40-8611-068DC30D99A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27944" y="4112467"/>
                <a:ext cx="342900" cy="342900"/>
              </a:xfrm>
              <a:prstGeom prst="rect">
                <a:avLst/>
              </a:prstGeom>
            </p:spPr>
          </p:pic>
          <p:sp>
            <p:nvSpPr>
              <p:cNvPr id="44" name="Rectangle 43">
                <a:extLst>
                  <a:ext uri="{FF2B5EF4-FFF2-40B4-BE49-F238E27FC236}">
                    <a16:creationId xmlns:a16="http://schemas.microsoft.com/office/drawing/2014/main" id="{988ACCF7-94DB-414B-BF7C-133CD222DCB6}"/>
                  </a:ext>
                </a:extLst>
              </p:cNvPr>
              <p:cNvSpPr/>
              <p:nvPr/>
            </p:nvSpPr>
            <p:spPr>
              <a:xfrm>
                <a:off x="2516744" y="4106118"/>
                <a:ext cx="1765300" cy="1777776"/>
              </a:xfrm>
              <a:prstGeom prst="rect">
                <a:avLst/>
              </a:prstGeom>
              <a:solidFill>
                <a:srgbClr val="B6BABF">
                  <a:alpha val="2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B6BABF"/>
                  </a:solidFill>
                </a:endParaRPr>
              </a:p>
              <a:p>
                <a:pPr algn="ctr"/>
                <a:endParaRPr lang="en-US" sz="1200" dirty="0">
                  <a:solidFill>
                    <a:srgbClr val="B6BABF"/>
                  </a:solidFill>
                </a:endParaRPr>
              </a:p>
              <a:p>
                <a:pPr algn="ctr"/>
                <a:r>
                  <a:rPr lang="en-US" sz="1200" dirty="0">
                    <a:solidFill>
                      <a:srgbClr val="B6BABF"/>
                    </a:solidFill>
                  </a:rPr>
                  <a:t>Auto Scaling group</a:t>
                </a:r>
              </a:p>
            </p:txBody>
          </p:sp>
        </p:grpSp>
        <p:cxnSp>
          <p:nvCxnSpPr>
            <p:cNvPr id="39" name="Straight Arrow Connector 38">
              <a:extLst>
                <a:ext uri="{FF2B5EF4-FFF2-40B4-BE49-F238E27FC236}">
                  <a16:creationId xmlns:a16="http://schemas.microsoft.com/office/drawing/2014/main" id="{2CF778D0-AB6C-9849-A0DC-5C62E1A32F3F}"/>
                </a:ext>
              </a:extLst>
            </p:cNvPr>
            <p:cNvCxnSpPr>
              <a:cxnSpLocks/>
              <a:endCxn id="45" idx="0"/>
            </p:cNvCxnSpPr>
            <p:nvPr/>
          </p:nvCxnSpPr>
          <p:spPr>
            <a:xfrm>
              <a:off x="2716025" y="4763715"/>
              <a:ext cx="0" cy="820551"/>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40" name="Group 39">
              <a:extLst>
                <a:ext uri="{FF2B5EF4-FFF2-40B4-BE49-F238E27FC236}">
                  <a16:creationId xmlns:a16="http://schemas.microsoft.com/office/drawing/2014/main" id="{D9E952F5-3A82-094C-B29D-1663698006A1}"/>
                </a:ext>
              </a:extLst>
            </p:cNvPr>
            <p:cNvGrpSpPr/>
            <p:nvPr/>
          </p:nvGrpSpPr>
          <p:grpSpPr>
            <a:xfrm>
              <a:off x="2179650" y="3806490"/>
              <a:ext cx="1072750" cy="891951"/>
              <a:chOff x="1255267" y="3843536"/>
              <a:chExt cx="1072750" cy="891951"/>
            </a:xfrm>
          </p:grpSpPr>
          <p:pic>
            <p:nvPicPr>
              <p:cNvPr id="41" name="Graphic 40">
                <a:extLst>
                  <a:ext uri="{FF2B5EF4-FFF2-40B4-BE49-F238E27FC236}">
                    <a16:creationId xmlns:a16="http://schemas.microsoft.com/office/drawing/2014/main" id="{C2BE9992-82EF-4340-8CB3-7FAD7A55835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05892" y="3843536"/>
                <a:ext cx="571500" cy="571500"/>
              </a:xfrm>
              <a:prstGeom prst="rect">
                <a:avLst/>
              </a:prstGeom>
            </p:spPr>
          </p:pic>
          <p:sp>
            <p:nvSpPr>
              <p:cNvPr id="42" name="TextBox 41">
                <a:extLst>
                  <a:ext uri="{FF2B5EF4-FFF2-40B4-BE49-F238E27FC236}">
                    <a16:creationId xmlns:a16="http://schemas.microsoft.com/office/drawing/2014/main" id="{C9B38189-77B9-3842-B598-D85FA353A57D}"/>
                  </a:ext>
                </a:extLst>
              </p:cNvPr>
              <p:cNvSpPr txBox="1"/>
              <p:nvPr/>
            </p:nvSpPr>
            <p:spPr>
              <a:xfrm>
                <a:off x="1255267" y="4473877"/>
                <a:ext cx="1072750" cy="261610"/>
              </a:xfrm>
              <a:prstGeom prst="rect">
                <a:avLst/>
              </a:prstGeom>
              <a:noFill/>
            </p:spPr>
            <p:txBody>
              <a:bodyPr wrap="square" rtlCol="0">
                <a:spAutoFit/>
              </a:bodyPr>
              <a:lstStyle/>
              <a:p>
                <a:pPr algn="ctr"/>
                <a:r>
                  <a:rPr lang="en-US" sz="1100" dirty="0">
                    <a:solidFill>
                      <a:schemeClr val="bg1"/>
                    </a:solidFill>
                  </a:rPr>
                  <a:t>Application</a:t>
                </a:r>
              </a:p>
            </p:txBody>
          </p:sp>
        </p:grpSp>
      </p:grpSp>
    </p:spTree>
    <p:extLst>
      <p:ext uri="{BB962C8B-B14F-4D97-AF65-F5344CB8AC3E}">
        <p14:creationId xmlns:p14="http://schemas.microsoft.com/office/powerpoint/2010/main" val="5166775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15438" y="7826"/>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10765410" cy="609600"/>
          </a:xfrm>
        </p:spPr>
        <p:txBody>
          <a:bodyPr>
            <a:noAutofit/>
          </a:bodyPr>
          <a:lstStyle/>
          <a:p>
            <a:pPr algn="l"/>
            <a:r>
              <a:rPr lang="en-US" sz="6000" dirty="0">
                <a:solidFill>
                  <a:prstClr val="white"/>
                </a:solidFill>
              </a:rPr>
              <a:t>microservices – </a:t>
            </a:r>
            <a:r>
              <a:rPr lang="en-US" sz="6000" dirty="0">
                <a:solidFill>
                  <a:schemeClr val="accent3"/>
                </a:solidFill>
              </a:rPr>
              <a:t>microservice example</a:t>
            </a:r>
            <a:endParaRPr lang="en-US" sz="6000" dirty="0"/>
          </a:p>
        </p:txBody>
      </p:sp>
      <p:grpSp>
        <p:nvGrpSpPr>
          <p:cNvPr id="60" name="Group 59">
            <a:extLst>
              <a:ext uri="{FF2B5EF4-FFF2-40B4-BE49-F238E27FC236}">
                <a16:creationId xmlns:a16="http://schemas.microsoft.com/office/drawing/2014/main" id="{F2424011-61DC-4B41-9C54-F6C8990A0797}"/>
              </a:ext>
            </a:extLst>
          </p:cNvPr>
          <p:cNvGrpSpPr/>
          <p:nvPr/>
        </p:nvGrpSpPr>
        <p:grpSpPr>
          <a:xfrm>
            <a:off x="1709807" y="1349870"/>
            <a:ext cx="1765300" cy="5112690"/>
            <a:chOff x="1833375" y="1353206"/>
            <a:chExt cx="1765300" cy="5112690"/>
          </a:xfrm>
        </p:grpSpPr>
        <p:grpSp>
          <p:nvGrpSpPr>
            <p:cNvPr id="39" name="Group 38">
              <a:extLst>
                <a:ext uri="{FF2B5EF4-FFF2-40B4-BE49-F238E27FC236}">
                  <a16:creationId xmlns:a16="http://schemas.microsoft.com/office/drawing/2014/main" id="{5B128F36-5A5A-1B45-9E0B-9A8805D2A799}"/>
                </a:ext>
              </a:extLst>
            </p:cNvPr>
            <p:cNvGrpSpPr/>
            <p:nvPr/>
          </p:nvGrpSpPr>
          <p:grpSpPr>
            <a:xfrm>
              <a:off x="2179650" y="5584266"/>
              <a:ext cx="1072750" cy="881630"/>
              <a:chOff x="3961210" y="941784"/>
              <a:chExt cx="1072750" cy="881630"/>
            </a:xfrm>
          </p:grpSpPr>
          <p:pic>
            <p:nvPicPr>
              <p:cNvPr id="40" name="Graphic 39">
                <a:extLst>
                  <a:ext uri="{FF2B5EF4-FFF2-40B4-BE49-F238E27FC236}">
                    <a16:creationId xmlns:a16="http://schemas.microsoft.com/office/drawing/2014/main" id="{748C0242-158A-E440-B1D0-A1D8D4CB56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11835" y="941784"/>
                <a:ext cx="571500" cy="571500"/>
              </a:xfrm>
              <a:prstGeom prst="rect">
                <a:avLst/>
              </a:prstGeom>
            </p:spPr>
          </p:pic>
          <p:sp>
            <p:nvSpPr>
              <p:cNvPr id="41" name="TextBox 40">
                <a:extLst>
                  <a:ext uri="{FF2B5EF4-FFF2-40B4-BE49-F238E27FC236}">
                    <a16:creationId xmlns:a16="http://schemas.microsoft.com/office/drawing/2014/main" id="{496A741E-4A9F-EB45-84E6-4BCB75B50BAC}"/>
                  </a:ext>
                </a:extLst>
              </p:cNvPr>
              <p:cNvSpPr txBox="1"/>
              <p:nvPr/>
            </p:nvSpPr>
            <p:spPr>
              <a:xfrm>
                <a:off x="3961210" y="1561804"/>
                <a:ext cx="1072750" cy="261610"/>
              </a:xfrm>
              <a:prstGeom prst="rect">
                <a:avLst/>
              </a:prstGeom>
              <a:noFill/>
            </p:spPr>
            <p:txBody>
              <a:bodyPr wrap="square" rtlCol="0">
                <a:spAutoFit/>
              </a:bodyPr>
              <a:lstStyle/>
              <a:p>
                <a:pPr algn="ctr"/>
                <a:r>
                  <a:rPr lang="en-US" sz="1100" dirty="0">
                    <a:solidFill>
                      <a:schemeClr val="bg1"/>
                    </a:solidFill>
                  </a:rPr>
                  <a:t>Database</a:t>
                </a:r>
              </a:p>
            </p:txBody>
          </p:sp>
        </p:grpSp>
        <p:pic>
          <p:nvPicPr>
            <p:cNvPr id="52" name="Graphic 51">
              <a:extLst>
                <a:ext uri="{FF2B5EF4-FFF2-40B4-BE49-F238E27FC236}">
                  <a16:creationId xmlns:a16="http://schemas.microsoft.com/office/drawing/2014/main" id="{8C2F7498-7DBB-BF4F-901B-5A1B107659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35025" y="1353206"/>
              <a:ext cx="762000" cy="1092200"/>
            </a:xfrm>
            <a:prstGeom prst="rect">
              <a:avLst/>
            </a:prstGeom>
          </p:spPr>
        </p:pic>
        <p:cxnSp>
          <p:nvCxnSpPr>
            <p:cNvPr id="4" name="Straight Arrow Connector 3">
              <a:extLst>
                <a:ext uri="{FF2B5EF4-FFF2-40B4-BE49-F238E27FC236}">
                  <a16:creationId xmlns:a16="http://schemas.microsoft.com/office/drawing/2014/main" id="{B4BC4E68-37E1-2140-9415-8089158B474E}"/>
                </a:ext>
              </a:extLst>
            </p:cNvPr>
            <p:cNvCxnSpPr>
              <a:cxnSpLocks/>
              <a:stCxn id="52" idx="2"/>
            </p:cNvCxnSpPr>
            <p:nvPr/>
          </p:nvCxnSpPr>
          <p:spPr>
            <a:xfrm>
              <a:off x="2716025" y="2445406"/>
              <a:ext cx="0" cy="532707"/>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56" name="Group 55">
              <a:extLst>
                <a:ext uri="{FF2B5EF4-FFF2-40B4-BE49-F238E27FC236}">
                  <a16:creationId xmlns:a16="http://schemas.microsoft.com/office/drawing/2014/main" id="{58D3B6FA-DAAC-1842-A15B-C6F932DEE719}"/>
                </a:ext>
              </a:extLst>
            </p:cNvPr>
            <p:cNvGrpSpPr/>
            <p:nvPr/>
          </p:nvGrpSpPr>
          <p:grpSpPr>
            <a:xfrm>
              <a:off x="1833375" y="2978113"/>
              <a:ext cx="1765300" cy="1777776"/>
              <a:chOff x="2516744" y="4106118"/>
              <a:chExt cx="1765300" cy="1777776"/>
            </a:xfrm>
          </p:grpSpPr>
          <p:pic>
            <p:nvPicPr>
              <p:cNvPr id="58" name="Graphic 57">
                <a:extLst>
                  <a:ext uri="{FF2B5EF4-FFF2-40B4-BE49-F238E27FC236}">
                    <a16:creationId xmlns:a16="http://schemas.microsoft.com/office/drawing/2014/main" id="{72BED4C0-7683-0C42-9529-34E4AF9F1CB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27944" y="4112467"/>
                <a:ext cx="342900" cy="342900"/>
              </a:xfrm>
              <a:prstGeom prst="rect">
                <a:avLst/>
              </a:prstGeom>
            </p:spPr>
          </p:pic>
          <p:sp>
            <p:nvSpPr>
              <p:cNvPr id="57" name="Rectangle 56">
                <a:extLst>
                  <a:ext uri="{FF2B5EF4-FFF2-40B4-BE49-F238E27FC236}">
                    <a16:creationId xmlns:a16="http://schemas.microsoft.com/office/drawing/2014/main" id="{88401357-6ADA-6748-A83E-3E5E5A5F81EA}"/>
                  </a:ext>
                </a:extLst>
              </p:cNvPr>
              <p:cNvSpPr/>
              <p:nvPr/>
            </p:nvSpPr>
            <p:spPr>
              <a:xfrm>
                <a:off x="2516744" y="4106118"/>
                <a:ext cx="1765300" cy="1777776"/>
              </a:xfrm>
              <a:prstGeom prst="rect">
                <a:avLst/>
              </a:prstGeom>
              <a:solidFill>
                <a:srgbClr val="B6BABF">
                  <a:alpha val="2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B6BABF"/>
                  </a:solidFill>
                </a:endParaRPr>
              </a:p>
              <a:p>
                <a:pPr algn="ctr"/>
                <a:endParaRPr lang="en-US" sz="1200" dirty="0">
                  <a:solidFill>
                    <a:srgbClr val="B6BABF"/>
                  </a:solidFill>
                </a:endParaRPr>
              </a:p>
              <a:p>
                <a:pPr algn="ctr"/>
                <a:r>
                  <a:rPr lang="en-US" sz="1200" dirty="0">
                    <a:solidFill>
                      <a:srgbClr val="B6BABF"/>
                    </a:solidFill>
                  </a:rPr>
                  <a:t>Auto Scaling group</a:t>
                </a:r>
              </a:p>
            </p:txBody>
          </p:sp>
        </p:grpSp>
        <p:cxnSp>
          <p:nvCxnSpPr>
            <p:cNvPr id="13" name="Straight Arrow Connector 12">
              <a:extLst>
                <a:ext uri="{FF2B5EF4-FFF2-40B4-BE49-F238E27FC236}">
                  <a16:creationId xmlns:a16="http://schemas.microsoft.com/office/drawing/2014/main" id="{1964D7F5-C4F8-9044-8903-C230DF1483B6}"/>
                </a:ext>
              </a:extLst>
            </p:cNvPr>
            <p:cNvCxnSpPr>
              <a:cxnSpLocks/>
              <a:endCxn id="40" idx="0"/>
            </p:cNvCxnSpPr>
            <p:nvPr/>
          </p:nvCxnSpPr>
          <p:spPr>
            <a:xfrm>
              <a:off x="2716025" y="4763715"/>
              <a:ext cx="0" cy="820551"/>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24" name="Group 23">
              <a:extLst>
                <a:ext uri="{FF2B5EF4-FFF2-40B4-BE49-F238E27FC236}">
                  <a16:creationId xmlns:a16="http://schemas.microsoft.com/office/drawing/2014/main" id="{6B8AE472-C3E6-2642-BFA5-BAF3E65850EF}"/>
                </a:ext>
              </a:extLst>
            </p:cNvPr>
            <p:cNvGrpSpPr/>
            <p:nvPr/>
          </p:nvGrpSpPr>
          <p:grpSpPr>
            <a:xfrm>
              <a:off x="2179650" y="3806490"/>
              <a:ext cx="1072750" cy="891951"/>
              <a:chOff x="1255267" y="3843536"/>
              <a:chExt cx="1072750" cy="891951"/>
            </a:xfrm>
          </p:grpSpPr>
          <p:pic>
            <p:nvPicPr>
              <p:cNvPr id="26" name="Graphic 25">
                <a:extLst>
                  <a:ext uri="{FF2B5EF4-FFF2-40B4-BE49-F238E27FC236}">
                    <a16:creationId xmlns:a16="http://schemas.microsoft.com/office/drawing/2014/main" id="{D58FB31C-A6F2-3343-A97F-E480D14305D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05892" y="3843536"/>
                <a:ext cx="571500" cy="571500"/>
              </a:xfrm>
              <a:prstGeom prst="rect">
                <a:avLst/>
              </a:prstGeom>
            </p:spPr>
          </p:pic>
          <p:sp>
            <p:nvSpPr>
              <p:cNvPr id="28" name="TextBox 27">
                <a:extLst>
                  <a:ext uri="{FF2B5EF4-FFF2-40B4-BE49-F238E27FC236}">
                    <a16:creationId xmlns:a16="http://schemas.microsoft.com/office/drawing/2014/main" id="{800ADB57-FF47-BF4B-9692-4F33C7BA9A72}"/>
                  </a:ext>
                </a:extLst>
              </p:cNvPr>
              <p:cNvSpPr txBox="1"/>
              <p:nvPr/>
            </p:nvSpPr>
            <p:spPr>
              <a:xfrm>
                <a:off x="1255267" y="4473877"/>
                <a:ext cx="1072750" cy="261610"/>
              </a:xfrm>
              <a:prstGeom prst="rect">
                <a:avLst/>
              </a:prstGeom>
              <a:noFill/>
            </p:spPr>
            <p:txBody>
              <a:bodyPr wrap="square" rtlCol="0">
                <a:spAutoFit/>
              </a:bodyPr>
              <a:lstStyle/>
              <a:p>
                <a:pPr algn="ctr"/>
                <a:r>
                  <a:rPr lang="en-US" sz="1100" dirty="0">
                    <a:solidFill>
                      <a:schemeClr val="bg1"/>
                    </a:solidFill>
                  </a:rPr>
                  <a:t>Service 1</a:t>
                </a:r>
              </a:p>
            </p:txBody>
          </p:sp>
        </p:grpSp>
      </p:grpSp>
      <p:grpSp>
        <p:nvGrpSpPr>
          <p:cNvPr id="61" name="Group 60">
            <a:extLst>
              <a:ext uri="{FF2B5EF4-FFF2-40B4-BE49-F238E27FC236}">
                <a16:creationId xmlns:a16="http://schemas.microsoft.com/office/drawing/2014/main" id="{EF02FB12-872F-0247-AFA1-4470F409B5F7}"/>
              </a:ext>
            </a:extLst>
          </p:cNvPr>
          <p:cNvGrpSpPr/>
          <p:nvPr/>
        </p:nvGrpSpPr>
        <p:grpSpPr>
          <a:xfrm>
            <a:off x="4072007" y="1338414"/>
            <a:ext cx="1765300" cy="5112690"/>
            <a:chOff x="1833375" y="1353206"/>
            <a:chExt cx="1765300" cy="5112690"/>
          </a:xfrm>
        </p:grpSpPr>
        <p:grpSp>
          <p:nvGrpSpPr>
            <p:cNvPr id="62" name="Group 61">
              <a:extLst>
                <a:ext uri="{FF2B5EF4-FFF2-40B4-BE49-F238E27FC236}">
                  <a16:creationId xmlns:a16="http://schemas.microsoft.com/office/drawing/2014/main" id="{A6F1D895-6450-BD45-BBD8-14E6CD518E88}"/>
                </a:ext>
              </a:extLst>
            </p:cNvPr>
            <p:cNvGrpSpPr/>
            <p:nvPr/>
          </p:nvGrpSpPr>
          <p:grpSpPr>
            <a:xfrm>
              <a:off x="2179650" y="5584266"/>
              <a:ext cx="1072750" cy="881630"/>
              <a:chOff x="3961210" y="941784"/>
              <a:chExt cx="1072750" cy="881630"/>
            </a:xfrm>
          </p:grpSpPr>
          <p:pic>
            <p:nvPicPr>
              <p:cNvPr id="72" name="Graphic 71">
                <a:extLst>
                  <a:ext uri="{FF2B5EF4-FFF2-40B4-BE49-F238E27FC236}">
                    <a16:creationId xmlns:a16="http://schemas.microsoft.com/office/drawing/2014/main" id="{1B3F9213-63C6-9C4F-AAB0-F7B4869C498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11835" y="941784"/>
                <a:ext cx="571500" cy="571500"/>
              </a:xfrm>
              <a:prstGeom prst="rect">
                <a:avLst/>
              </a:prstGeom>
            </p:spPr>
          </p:pic>
          <p:sp>
            <p:nvSpPr>
              <p:cNvPr id="73" name="TextBox 72">
                <a:extLst>
                  <a:ext uri="{FF2B5EF4-FFF2-40B4-BE49-F238E27FC236}">
                    <a16:creationId xmlns:a16="http://schemas.microsoft.com/office/drawing/2014/main" id="{D7906584-4793-1840-A062-2062B2CE9060}"/>
                  </a:ext>
                </a:extLst>
              </p:cNvPr>
              <p:cNvSpPr txBox="1"/>
              <p:nvPr/>
            </p:nvSpPr>
            <p:spPr>
              <a:xfrm>
                <a:off x="3961210" y="1561804"/>
                <a:ext cx="1072750" cy="261610"/>
              </a:xfrm>
              <a:prstGeom prst="rect">
                <a:avLst/>
              </a:prstGeom>
              <a:noFill/>
            </p:spPr>
            <p:txBody>
              <a:bodyPr wrap="square" rtlCol="0">
                <a:spAutoFit/>
              </a:bodyPr>
              <a:lstStyle/>
              <a:p>
                <a:pPr algn="ctr"/>
                <a:r>
                  <a:rPr lang="en-US" sz="1100" dirty="0">
                    <a:solidFill>
                      <a:schemeClr val="bg1"/>
                    </a:solidFill>
                  </a:rPr>
                  <a:t>Database</a:t>
                </a:r>
              </a:p>
            </p:txBody>
          </p:sp>
        </p:grpSp>
        <p:pic>
          <p:nvPicPr>
            <p:cNvPr id="63" name="Graphic 62">
              <a:extLst>
                <a:ext uri="{FF2B5EF4-FFF2-40B4-BE49-F238E27FC236}">
                  <a16:creationId xmlns:a16="http://schemas.microsoft.com/office/drawing/2014/main" id="{36C1A7DE-E8BA-5B4F-B24B-79310701DA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35025" y="1353206"/>
              <a:ext cx="762000" cy="1092200"/>
            </a:xfrm>
            <a:prstGeom prst="rect">
              <a:avLst/>
            </a:prstGeom>
          </p:spPr>
        </p:pic>
        <p:cxnSp>
          <p:nvCxnSpPr>
            <p:cNvPr id="64" name="Straight Arrow Connector 63">
              <a:extLst>
                <a:ext uri="{FF2B5EF4-FFF2-40B4-BE49-F238E27FC236}">
                  <a16:creationId xmlns:a16="http://schemas.microsoft.com/office/drawing/2014/main" id="{DD6AE181-EFBB-574E-A3DE-E3EFBD5A9205}"/>
                </a:ext>
              </a:extLst>
            </p:cNvPr>
            <p:cNvCxnSpPr>
              <a:cxnSpLocks/>
              <a:stCxn id="63" idx="2"/>
            </p:cNvCxnSpPr>
            <p:nvPr/>
          </p:nvCxnSpPr>
          <p:spPr>
            <a:xfrm>
              <a:off x="2716025" y="2445406"/>
              <a:ext cx="0" cy="532707"/>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65" name="Group 64">
              <a:extLst>
                <a:ext uri="{FF2B5EF4-FFF2-40B4-BE49-F238E27FC236}">
                  <a16:creationId xmlns:a16="http://schemas.microsoft.com/office/drawing/2014/main" id="{4A9B213E-9ABA-6643-AA23-36522C555A1A}"/>
                </a:ext>
              </a:extLst>
            </p:cNvPr>
            <p:cNvGrpSpPr/>
            <p:nvPr/>
          </p:nvGrpSpPr>
          <p:grpSpPr>
            <a:xfrm>
              <a:off x="1833375" y="2978113"/>
              <a:ext cx="1765300" cy="1777776"/>
              <a:chOff x="2516744" y="4106118"/>
              <a:chExt cx="1765300" cy="1777776"/>
            </a:xfrm>
          </p:grpSpPr>
          <p:pic>
            <p:nvPicPr>
              <p:cNvPr id="70" name="Graphic 69">
                <a:extLst>
                  <a:ext uri="{FF2B5EF4-FFF2-40B4-BE49-F238E27FC236}">
                    <a16:creationId xmlns:a16="http://schemas.microsoft.com/office/drawing/2014/main" id="{0E711CAC-298C-B84C-8E49-7269D51C50F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27944" y="4112467"/>
                <a:ext cx="342900" cy="342900"/>
              </a:xfrm>
              <a:prstGeom prst="rect">
                <a:avLst/>
              </a:prstGeom>
            </p:spPr>
          </p:pic>
          <p:sp>
            <p:nvSpPr>
              <p:cNvPr id="71" name="Rectangle 70">
                <a:extLst>
                  <a:ext uri="{FF2B5EF4-FFF2-40B4-BE49-F238E27FC236}">
                    <a16:creationId xmlns:a16="http://schemas.microsoft.com/office/drawing/2014/main" id="{44F95122-9F65-D241-8366-52AEDF2C7876}"/>
                  </a:ext>
                </a:extLst>
              </p:cNvPr>
              <p:cNvSpPr/>
              <p:nvPr/>
            </p:nvSpPr>
            <p:spPr>
              <a:xfrm>
                <a:off x="2516744" y="4106118"/>
                <a:ext cx="1765300" cy="1777776"/>
              </a:xfrm>
              <a:prstGeom prst="rect">
                <a:avLst/>
              </a:prstGeom>
              <a:solidFill>
                <a:srgbClr val="B6BABF">
                  <a:alpha val="2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B6BABF"/>
                  </a:solidFill>
                </a:endParaRPr>
              </a:p>
              <a:p>
                <a:pPr algn="ctr"/>
                <a:endParaRPr lang="en-US" sz="1200" dirty="0">
                  <a:solidFill>
                    <a:srgbClr val="B6BABF"/>
                  </a:solidFill>
                </a:endParaRPr>
              </a:p>
              <a:p>
                <a:pPr algn="ctr"/>
                <a:r>
                  <a:rPr lang="en-US" sz="1200" dirty="0">
                    <a:solidFill>
                      <a:srgbClr val="B6BABF"/>
                    </a:solidFill>
                  </a:rPr>
                  <a:t>Auto Scaling group</a:t>
                </a:r>
              </a:p>
            </p:txBody>
          </p:sp>
        </p:grpSp>
        <p:cxnSp>
          <p:nvCxnSpPr>
            <p:cNvPr id="66" name="Straight Arrow Connector 65">
              <a:extLst>
                <a:ext uri="{FF2B5EF4-FFF2-40B4-BE49-F238E27FC236}">
                  <a16:creationId xmlns:a16="http://schemas.microsoft.com/office/drawing/2014/main" id="{079D97E2-32E5-1142-83DB-AA3971445DAE}"/>
                </a:ext>
              </a:extLst>
            </p:cNvPr>
            <p:cNvCxnSpPr>
              <a:cxnSpLocks/>
              <a:endCxn id="72" idx="0"/>
            </p:cNvCxnSpPr>
            <p:nvPr/>
          </p:nvCxnSpPr>
          <p:spPr>
            <a:xfrm>
              <a:off x="2716025" y="4763715"/>
              <a:ext cx="0" cy="820551"/>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67" name="Group 66">
              <a:extLst>
                <a:ext uri="{FF2B5EF4-FFF2-40B4-BE49-F238E27FC236}">
                  <a16:creationId xmlns:a16="http://schemas.microsoft.com/office/drawing/2014/main" id="{2E497E6C-9EA5-F447-9C80-93EE5704615D}"/>
                </a:ext>
              </a:extLst>
            </p:cNvPr>
            <p:cNvGrpSpPr/>
            <p:nvPr/>
          </p:nvGrpSpPr>
          <p:grpSpPr>
            <a:xfrm>
              <a:off x="2179650" y="3806490"/>
              <a:ext cx="1072750" cy="891951"/>
              <a:chOff x="1255267" y="3843536"/>
              <a:chExt cx="1072750" cy="891951"/>
            </a:xfrm>
          </p:grpSpPr>
          <p:pic>
            <p:nvPicPr>
              <p:cNvPr id="68" name="Graphic 67">
                <a:extLst>
                  <a:ext uri="{FF2B5EF4-FFF2-40B4-BE49-F238E27FC236}">
                    <a16:creationId xmlns:a16="http://schemas.microsoft.com/office/drawing/2014/main" id="{3C49489D-9C0E-F847-8953-924D719D165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05892" y="3843536"/>
                <a:ext cx="571500" cy="571500"/>
              </a:xfrm>
              <a:prstGeom prst="rect">
                <a:avLst/>
              </a:prstGeom>
            </p:spPr>
          </p:pic>
          <p:sp>
            <p:nvSpPr>
              <p:cNvPr id="69" name="TextBox 68">
                <a:extLst>
                  <a:ext uri="{FF2B5EF4-FFF2-40B4-BE49-F238E27FC236}">
                    <a16:creationId xmlns:a16="http://schemas.microsoft.com/office/drawing/2014/main" id="{ADA09FE1-7A6D-7149-AACB-B30337FBF137}"/>
                  </a:ext>
                </a:extLst>
              </p:cNvPr>
              <p:cNvSpPr txBox="1"/>
              <p:nvPr/>
            </p:nvSpPr>
            <p:spPr>
              <a:xfrm>
                <a:off x="1255267" y="4473877"/>
                <a:ext cx="1072750" cy="261610"/>
              </a:xfrm>
              <a:prstGeom prst="rect">
                <a:avLst/>
              </a:prstGeom>
              <a:noFill/>
            </p:spPr>
            <p:txBody>
              <a:bodyPr wrap="square" rtlCol="0">
                <a:spAutoFit/>
              </a:bodyPr>
              <a:lstStyle/>
              <a:p>
                <a:pPr algn="ctr"/>
                <a:r>
                  <a:rPr lang="en-US" sz="1100" dirty="0">
                    <a:solidFill>
                      <a:schemeClr val="bg1"/>
                    </a:solidFill>
                  </a:rPr>
                  <a:t>Service 2</a:t>
                </a:r>
              </a:p>
            </p:txBody>
          </p:sp>
        </p:grpSp>
      </p:grpSp>
      <p:grpSp>
        <p:nvGrpSpPr>
          <p:cNvPr id="74" name="Group 73">
            <a:extLst>
              <a:ext uri="{FF2B5EF4-FFF2-40B4-BE49-F238E27FC236}">
                <a16:creationId xmlns:a16="http://schemas.microsoft.com/office/drawing/2014/main" id="{432D0D13-A8DC-6847-B35B-DE4164DE98F2}"/>
              </a:ext>
            </a:extLst>
          </p:cNvPr>
          <p:cNvGrpSpPr/>
          <p:nvPr/>
        </p:nvGrpSpPr>
        <p:grpSpPr>
          <a:xfrm>
            <a:off x="6407033" y="1338414"/>
            <a:ext cx="1765300" cy="5112690"/>
            <a:chOff x="1833375" y="1353206"/>
            <a:chExt cx="1765300" cy="5112690"/>
          </a:xfrm>
        </p:grpSpPr>
        <p:grpSp>
          <p:nvGrpSpPr>
            <p:cNvPr id="75" name="Group 74">
              <a:extLst>
                <a:ext uri="{FF2B5EF4-FFF2-40B4-BE49-F238E27FC236}">
                  <a16:creationId xmlns:a16="http://schemas.microsoft.com/office/drawing/2014/main" id="{06169558-C500-1E49-AFD2-C0AFC43EBA79}"/>
                </a:ext>
              </a:extLst>
            </p:cNvPr>
            <p:cNvGrpSpPr/>
            <p:nvPr/>
          </p:nvGrpSpPr>
          <p:grpSpPr>
            <a:xfrm>
              <a:off x="2179650" y="5584266"/>
              <a:ext cx="1072750" cy="881630"/>
              <a:chOff x="3961210" y="941784"/>
              <a:chExt cx="1072750" cy="881630"/>
            </a:xfrm>
          </p:grpSpPr>
          <p:pic>
            <p:nvPicPr>
              <p:cNvPr id="85" name="Graphic 84">
                <a:extLst>
                  <a:ext uri="{FF2B5EF4-FFF2-40B4-BE49-F238E27FC236}">
                    <a16:creationId xmlns:a16="http://schemas.microsoft.com/office/drawing/2014/main" id="{FA8D3996-569E-9946-BB27-F3533F89E4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11835" y="941784"/>
                <a:ext cx="571500" cy="571500"/>
              </a:xfrm>
              <a:prstGeom prst="rect">
                <a:avLst/>
              </a:prstGeom>
            </p:spPr>
          </p:pic>
          <p:sp>
            <p:nvSpPr>
              <p:cNvPr id="86" name="TextBox 85">
                <a:extLst>
                  <a:ext uri="{FF2B5EF4-FFF2-40B4-BE49-F238E27FC236}">
                    <a16:creationId xmlns:a16="http://schemas.microsoft.com/office/drawing/2014/main" id="{01630071-CA94-9C4B-9E60-DE2161A5C4AF}"/>
                  </a:ext>
                </a:extLst>
              </p:cNvPr>
              <p:cNvSpPr txBox="1"/>
              <p:nvPr/>
            </p:nvSpPr>
            <p:spPr>
              <a:xfrm>
                <a:off x="3961210" y="1561804"/>
                <a:ext cx="1072750" cy="261610"/>
              </a:xfrm>
              <a:prstGeom prst="rect">
                <a:avLst/>
              </a:prstGeom>
              <a:noFill/>
            </p:spPr>
            <p:txBody>
              <a:bodyPr wrap="square" rtlCol="0">
                <a:spAutoFit/>
              </a:bodyPr>
              <a:lstStyle/>
              <a:p>
                <a:pPr algn="ctr"/>
                <a:r>
                  <a:rPr lang="en-US" sz="1100" dirty="0">
                    <a:solidFill>
                      <a:schemeClr val="bg1"/>
                    </a:solidFill>
                  </a:rPr>
                  <a:t>Database</a:t>
                </a:r>
              </a:p>
            </p:txBody>
          </p:sp>
        </p:grpSp>
        <p:pic>
          <p:nvPicPr>
            <p:cNvPr id="76" name="Graphic 75">
              <a:extLst>
                <a:ext uri="{FF2B5EF4-FFF2-40B4-BE49-F238E27FC236}">
                  <a16:creationId xmlns:a16="http://schemas.microsoft.com/office/drawing/2014/main" id="{6912E063-69EC-0741-A836-57A257D2BB1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35025" y="1353206"/>
              <a:ext cx="762000" cy="1092200"/>
            </a:xfrm>
            <a:prstGeom prst="rect">
              <a:avLst/>
            </a:prstGeom>
          </p:spPr>
        </p:pic>
        <p:cxnSp>
          <p:nvCxnSpPr>
            <p:cNvPr id="77" name="Straight Arrow Connector 76">
              <a:extLst>
                <a:ext uri="{FF2B5EF4-FFF2-40B4-BE49-F238E27FC236}">
                  <a16:creationId xmlns:a16="http://schemas.microsoft.com/office/drawing/2014/main" id="{D79CD4A4-227E-EF4B-ADCA-05A20934FE6E}"/>
                </a:ext>
              </a:extLst>
            </p:cNvPr>
            <p:cNvCxnSpPr>
              <a:cxnSpLocks/>
              <a:stCxn id="76" idx="2"/>
            </p:cNvCxnSpPr>
            <p:nvPr/>
          </p:nvCxnSpPr>
          <p:spPr>
            <a:xfrm>
              <a:off x="2716025" y="2445406"/>
              <a:ext cx="0" cy="532707"/>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78" name="Group 77">
              <a:extLst>
                <a:ext uri="{FF2B5EF4-FFF2-40B4-BE49-F238E27FC236}">
                  <a16:creationId xmlns:a16="http://schemas.microsoft.com/office/drawing/2014/main" id="{5795DCA6-9B7E-8140-A9E1-E2DDA91F77DF}"/>
                </a:ext>
              </a:extLst>
            </p:cNvPr>
            <p:cNvGrpSpPr/>
            <p:nvPr/>
          </p:nvGrpSpPr>
          <p:grpSpPr>
            <a:xfrm>
              <a:off x="1833375" y="2978113"/>
              <a:ext cx="1765300" cy="1777776"/>
              <a:chOff x="2516744" y="4106118"/>
              <a:chExt cx="1765300" cy="1777776"/>
            </a:xfrm>
          </p:grpSpPr>
          <p:pic>
            <p:nvPicPr>
              <p:cNvPr id="83" name="Graphic 82">
                <a:extLst>
                  <a:ext uri="{FF2B5EF4-FFF2-40B4-BE49-F238E27FC236}">
                    <a16:creationId xmlns:a16="http://schemas.microsoft.com/office/drawing/2014/main" id="{415E2086-AFEA-CD43-9B88-1C84E44CC4D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27944" y="4112467"/>
                <a:ext cx="342900" cy="342900"/>
              </a:xfrm>
              <a:prstGeom prst="rect">
                <a:avLst/>
              </a:prstGeom>
            </p:spPr>
          </p:pic>
          <p:sp>
            <p:nvSpPr>
              <p:cNvPr id="84" name="Rectangle 83">
                <a:extLst>
                  <a:ext uri="{FF2B5EF4-FFF2-40B4-BE49-F238E27FC236}">
                    <a16:creationId xmlns:a16="http://schemas.microsoft.com/office/drawing/2014/main" id="{6C395916-A816-904E-8E21-D13CD5ED9A6A}"/>
                  </a:ext>
                </a:extLst>
              </p:cNvPr>
              <p:cNvSpPr/>
              <p:nvPr/>
            </p:nvSpPr>
            <p:spPr>
              <a:xfrm>
                <a:off x="2516744" y="4106118"/>
                <a:ext cx="1765300" cy="1777776"/>
              </a:xfrm>
              <a:prstGeom prst="rect">
                <a:avLst/>
              </a:prstGeom>
              <a:solidFill>
                <a:srgbClr val="B6BABF">
                  <a:alpha val="2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B6BABF"/>
                  </a:solidFill>
                </a:endParaRPr>
              </a:p>
              <a:p>
                <a:pPr algn="ctr"/>
                <a:endParaRPr lang="en-US" sz="1200" dirty="0">
                  <a:solidFill>
                    <a:srgbClr val="B6BABF"/>
                  </a:solidFill>
                </a:endParaRPr>
              </a:p>
              <a:p>
                <a:pPr algn="ctr"/>
                <a:r>
                  <a:rPr lang="en-US" sz="1200" dirty="0">
                    <a:solidFill>
                      <a:srgbClr val="B6BABF"/>
                    </a:solidFill>
                  </a:rPr>
                  <a:t>Auto Scaling group</a:t>
                </a:r>
              </a:p>
            </p:txBody>
          </p:sp>
        </p:grpSp>
        <p:cxnSp>
          <p:nvCxnSpPr>
            <p:cNvPr id="79" name="Straight Arrow Connector 78">
              <a:extLst>
                <a:ext uri="{FF2B5EF4-FFF2-40B4-BE49-F238E27FC236}">
                  <a16:creationId xmlns:a16="http://schemas.microsoft.com/office/drawing/2014/main" id="{D5566EEA-6776-D744-AA33-C2ABED175B51}"/>
                </a:ext>
              </a:extLst>
            </p:cNvPr>
            <p:cNvCxnSpPr>
              <a:cxnSpLocks/>
              <a:endCxn id="85" idx="0"/>
            </p:cNvCxnSpPr>
            <p:nvPr/>
          </p:nvCxnSpPr>
          <p:spPr>
            <a:xfrm>
              <a:off x="2716025" y="4763715"/>
              <a:ext cx="0" cy="820551"/>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80" name="Group 79">
              <a:extLst>
                <a:ext uri="{FF2B5EF4-FFF2-40B4-BE49-F238E27FC236}">
                  <a16:creationId xmlns:a16="http://schemas.microsoft.com/office/drawing/2014/main" id="{656451F4-5FB4-D848-87B7-861CEB36AFFE}"/>
                </a:ext>
              </a:extLst>
            </p:cNvPr>
            <p:cNvGrpSpPr/>
            <p:nvPr/>
          </p:nvGrpSpPr>
          <p:grpSpPr>
            <a:xfrm>
              <a:off x="2179650" y="3806490"/>
              <a:ext cx="1072750" cy="891951"/>
              <a:chOff x="1255267" y="3843536"/>
              <a:chExt cx="1072750" cy="891951"/>
            </a:xfrm>
          </p:grpSpPr>
          <p:pic>
            <p:nvPicPr>
              <p:cNvPr id="81" name="Graphic 80">
                <a:extLst>
                  <a:ext uri="{FF2B5EF4-FFF2-40B4-BE49-F238E27FC236}">
                    <a16:creationId xmlns:a16="http://schemas.microsoft.com/office/drawing/2014/main" id="{D86E5C0C-18AC-204F-A724-D5B8DCE381B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05892" y="3843536"/>
                <a:ext cx="571500" cy="571500"/>
              </a:xfrm>
              <a:prstGeom prst="rect">
                <a:avLst/>
              </a:prstGeom>
            </p:spPr>
          </p:pic>
          <p:sp>
            <p:nvSpPr>
              <p:cNvPr id="82" name="TextBox 81">
                <a:extLst>
                  <a:ext uri="{FF2B5EF4-FFF2-40B4-BE49-F238E27FC236}">
                    <a16:creationId xmlns:a16="http://schemas.microsoft.com/office/drawing/2014/main" id="{744093E0-1886-9E48-B98B-EF7D555C8BAB}"/>
                  </a:ext>
                </a:extLst>
              </p:cNvPr>
              <p:cNvSpPr txBox="1"/>
              <p:nvPr/>
            </p:nvSpPr>
            <p:spPr>
              <a:xfrm>
                <a:off x="1255267" y="4473877"/>
                <a:ext cx="1072750" cy="261610"/>
              </a:xfrm>
              <a:prstGeom prst="rect">
                <a:avLst/>
              </a:prstGeom>
              <a:noFill/>
            </p:spPr>
            <p:txBody>
              <a:bodyPr wrap="square" rtlCol="0">
                <a:spAutoFit/>
              </a:bodyPr>
              <a:lstStyle/>
              <a:p>
                <a:pPr algn="ctr"/>
                <a:r>
                  <a:rPr lang="en-US" sz="1100" dirty="0">
                    <a:solidFill>
                      <a:schemeClr val="bg1"/>
                    </a:solidFill>
                  </a:rPr>
                  <a:t>Service 3</a:t>
                </a:r>
              </a:p>
            </p:txBody>
          </p:sp>
        </p:grpSp>
      </p:grpSp>
      <p:grpSp>
        <p:nvGrpSpPr>
          <p:cNvPr id="87" name="Group 86">
            <a:extLst>
              <a:ext uri="{FF2B5EF4-FFF2-40B4-BE49-F238E27FC236}">
                <a16:creationId xmlns:a16="http://schemas.microsoft.com/office/drawing/2014/main" id="{226AEDD7-D7EC-1F4E-A1E8-711F952CB2BD}"/>
              </a:ext>
            </a:extLst>
          </p:cNvPr>
          <p:cNvGrpSpPr/>
          <p:nvPr/>
        </p:nvGrpSpPr>
        <p:grpSpPr>
          <a:xfrm>
            <a:off x="8711080" y="1324712"/>
            <a:ext cx="1765300" cy="5112690"/>
            <a:chOff x="1833375" y="1353206"/>
            <a:chExt cx="1765300" cy="5112690"/>
          </a:xfrm>
        </p:grpSpPr>
        <p:grpSp>
          <p:nvGrpSpPr>
            <p:cNvPr id="88" name="Group 87">
              <a:extLst>
                <a:ext uri="{FF2B5EF4-FFF2-40B4-BE49-F238E27FC236}">
                  <a16:creationId xmlns:a16="http://schemas.microsoft.com/office/drawing/2014/main" id="{9CF703E0-8EF1-6D46-9800-EE8B43F03A52}"/>
                </a:ext>
              </a:extLst>
            </p:cNvPr>
            <p:cNvGrpSpPr/>
            <p:nvPr/>
          </p:nvGrpSpPr>
          <p:grpSpPr>
            <a:xfrm>
              <a:off x="2179650" y="5584266"/>
              <a:ext cx="1072750" cy="881630"/>
              <a:chOff x="3961210" y="941784"/>
              <a:chExt cx="1072750" cy="881630"/>
            </a:xfrm>
          </p:grpSpPr>
          <p:pic>
            <p:nvPicPr>
              <p:cNvPr id="98" name="Graphic 97">
                <a:extLst>
                  <a:ext uri="{FF2B5EF4-FFF2-40B4-BE49-F238E27FC236}">
                    <a16:creationId xmlns:a16="http://schemas.microsoft.com/office/drawing/2014/main" id="{D564C6F8-A975-1946-BEA6-D2739D6FAD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11835" y="941784"/>
                <a:ext cx="571500" cy="571500"/>
              </a:xfrm>
              <a:prstGeom prst="rect">
                <a:avLst/>
              </a:prstGeom>
            </p:spPr>
          </p:pic>
          <p:sp>
            <p:nvSpPr>
              <p:cNvPr id="99" name="TextBox 98">
                <a:extLst>
                  <a:ext uri="{FF2B5EF4-FFF2-40B4-BE49-F238E27FC236}">
                    <a16:creationId xmlns:a16="http://schemas.microsoft.com/office/drawing/2014/main" id="{D211E68B-5FD3-1242-92EB-D03AF605411C}"/>
                  </a:ext>
                </a:extLst>
              </p:cNvPr>
              <p:cNvSpPr txBox="1"/>
              <p:nvPr/>
            </p:nvSpPr>
            <p:spPr>
              <a:xfrm>
                <a:off x="3961210" y="1561804"/>
                <a:ext cx="1072750" cy="261610"/>
              </a:xfrm>
              <a:prstGeom prst="rect">
                <a:avLst/>
              </a:prstGeom>
              <a:noFill/>
            </p:spPr>
            <p:txBody>
              <a:bodyPr wrap="square" rtlCol="0">
                <a:spAutoFit/>
              </a:bodyPr>
              <a:lstStyle/>
              <a:p>
                <a:pPr algn="ctr"/>
                <a:r>
                  <a:rPr lang="en-US" sz="1100" dirty="0">
                    <a:solidFill>
                      <a:schemeClr val="bg1"/>
                    </a:solidFill>
                  </a:rPr>
                  <a:t>Database</a:t>
                </a:r>
              </a:p>
            </p:txBody>
          </p:sp>
        </p:grpSp>
        <p:pic>
          <p:nvPicPr>
            <p:cNvPr id="89" name="Graphic 88">
              <a:extLst>
                <a:ext uri="{FF2B5EF4-FFF2-40B4-BE49-F238E27FC236}">
                  <a16:creationId xmlns:a16="http://schemas.microsoft.com/office/drawing/2014/main" id="{55A2C55C-86AE-E448-A135-FE4CE5F078F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35025" y="1353206"/>
              <a:ext cx="762000" cy="1092200"/>
            </a:xfrm>
            <a:prstGeom prst="rect">
              <a:avLst/>
            </a:prstGeom>
          </p:spPr>
        </p:pic>
        <p:cxnSp>
          <p:nvCxnSpPr>
            <p:cNvPr id="90" name="Straight Arrow Connector 89">
              <a:extLst>
                <a:ext uri="{FF2B5EF4-FFF2-40B4-BE49-F238E27FC236}">
                  <a16:creationId xmlns:a16="http://schemas.microsoft.com/office/drawing/2014/main" id="{16C3A319-0E6C-9D46-9A0F-E8D652BEB2EF}"/>
                </a:ext>
              </a:extLst>
            </p:cNvPr>
            <p:cNvCxnSpPr>
              <a:cxnSpLocks/>
              <a:stCxn id="89" idx="2"/>
            </p:cNvCxnSpPr>
            <p:nvPr/>
          </p:nvCxnSpPr>
          <p:spPr>
            <a:xfrm>
              <a:off x="2716025" y="2445406"/>
              <a:ext cx="0" cy="532707"/>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91" name="Group 90">
              <a:extLst>
                <a:ext uri="{FF2B5EF4-FFF2-40B4-BE49-F238E27FC236}">
                  <a16:creationId xmlns:a16="http://schemas.microsoft.com/office/drawing/2014/main" id="{D88DB6A5-BDCD-DE48-85FE-8A9FD1F626AB}"/>
                </a:ext>
              </a:extLst>
            </p:cNvPr>
            <p:cNvGrpSpPr/>
            <p:nvPr/>
          </p:nvGrpSpPr>
          <p:grpSpPr>
            <a:xfrm>
              <a:off x="1833375" y="2978113"/>
              <a:ext cx="1765300" cy="1777776"/>
              <a:chOff x="2516744" y="4106118"/>
              <a:chExt cx="1765300" cy="1777776"/>
            </a:xfrm>
          </p:grpSpPr>
          <p:pic>
            <p:nvPicPr>
              <p:cNvPr id="96" name="Graphic 95">
                <a:extLst>
                  <a:ext uri="{FF2B5EF4-FFF2-40B4-BE49-F238E27FC236}">
                    <a16:creationId xmlns:a16="http://schemas.microsoft.com/office/drawing/2014/main" id="{32AC9A6F-AB56-264C-946B-F1D3ECCACAA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27944" y="4112467"/>
                <a:ext cx="342900" cy="342900"/>
              </a:xfrm>
              <a:prstGeom prst="rect">
                <a:avLst/>
              </a:prstGeom>
            </p:spPr>
          </p:pic>
          <p:sp>
            <p:nvSpPr>
              <p:cNvPr id="97" name="Rectangle 96">
                <a:extLst>
                  <a:ext uri="{FF2B5EF4-FFF2-40B4-BE49-F238E27FC236}">
                    <a16:creationId xmlns:a16="http://schemas.microsoft.com/office/drawing/2014/main" id="{063D72AD-C55B-BA44-9650-220FB68CE643}"/>
                  </a:ext>
                </a:extLst>
              </p:cNvPr>
              <p:cNvSpPr/>
              <p:nvPr/>
            </p:nvSpPr>
            <p:spPr>
              <a:xfrm>
                <a:off x="2516744" y="4106118"/>
                <a:ext cx="1765300" cy="1777776"/>
              </a:xfrm>
              <a:prstGeom prst="rect">
                <a:avLst/>
              </a:prstGeom>
              <a:solidFill>
                <a:srgbClr val="B6BABF">
                  <a:alpha val="2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B6BABF"/>
                  </a:solidFill>
                </a:endParaRPr>
              </a:p>
              <a:p>
                <a:pPr algn="ctr"/>
                <a:endParaRPr lang="en-US" sz="1200" dirty="0">
                  <a:solidFill>
                    <a:srgbClr val="B6BABF"/>
                  </a:solidFill>
                </a:endParaRPr>
              </a:p>
              <a:p>
                <a:pPr algn="ctr"/>
                <a:r>
                  <a:rPr lang="en-US" sz="1200" dirty="0">
                    <a:solidFill>
                      <a:srgbClr val="B6BABF"/>
                    </a:solidFill>
                  </a:rPr>
                  <a:t>Auto Scaling group</a:t>
                </a:r>
              </a:p>
            </p:txBody>
          </p:sp>
        </p:grpSp>
        <p:cxnSp>
          <p:nvCxnSpPr>
            <p:cNvPr id="92" name="Straight Arrow Connector 91">
              <a:extLst>
                <a:ext uri="{FF2B5EF4-FFF2-40B4-BE49-F238E27FC236}">
                  <a16:creationId xmlns:a16="http://schemas.microsoft.com/office/drawing/2014/main" id="{99AC802D-55D4-644F-84F2-D5DA2F6BB383}"/>
                </a:ext>
              </a:extLst>
            </p:cNvPr>
            <p:cNvCxnSpPr>
              <a:cxnSpLocks/>
              <a:endCxn id="98" idx="0"/>
            </p:cNvCxnSpPr>
            <p:nvPr/>
          </p:nvCxnSpPr>
          <p:spPr>
            <a:xfrm>
              <a:off x="2716025" y="4763715"/>
              <a:ext cx="0" cy="820551"/>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93" name="Group 92">
              <a:extLst>
                <a:ext uri="{FF2B5EF4-FFF2-40B4-BE49-F238E27FC236}">
                  <a16:creationId xmlns:a16="http://schemas.microsoft.com/office/drawing/2014/main" id="{940E4FF8-D234-404D-B5B4-039ACF32E9F9}"/>
                </a:ext>
              </a:extLst>
            </p:cNvPr>
            <p:cNvGrpSpPr/>
            <p:nvPr/>
          </p:nvGrpSpPr>
          <p:grpSpPr>
            <a:xfrm>
              <a:off x="2179650" y="3806490"/>
              <a:ext cx="1072750" cy="891951"/>
              <a:chOff x="1255267" y="3843536"/>
              <a:chExt cx="1072750" cy="891951"/>
            </a:xfrm>
          </p:grpSpPr>
          <p:pic>
            <p:nvPicPr>
              <p:cNvPr id="94" name="Graphic 93">
                <a:extLst>
                  <a:ext uri="{FF2B5EF4-FFF2-40B4-BE49-F238E27FC236}">
                    <a16:creationId xmlns:a16="http://schemas.microsoft.com/office/drawing/2014/main" id="{9CF09C06-0562-8B4B-AA19-A98A7504391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05892" y="3843536"/>
                <a:ext cx="571500" cy="571500"/>
              </a:xfrm>
              <a:prstGeom prst="rect">
                <a:avLst/>
              </a:prstGeom>
            </p:spPr>
          </p:pic>
          <p:sp>
            <p:nvSpPr>
              <p:cNvPr id="95" name="TextBox 94">
                <a:extLst>
                  <a:ext uri="{FF2B5EF4-FFF2-40B4-BE49-F238E27FC236}">
                    <a16:creationId xmlns:a16="http://schemas.microsoft.com/office/drawing/2014/main" id="{587AEDC3-6568-7E49-9511-3283B4CD4A45}"/>
                  </a:ext>
                </a:extLst>
              </p:cNvPr>
              <p:cNvSpPr txBox="1"/>
              <p:nvPr/>
            </p:nvSpPr>
            <p:spPr>
              <a:xfrm>
                <a:off x="1255267" y="4473877"/>
                <a:ext cx="1072750" cy="261610"/>
              </a:xfrm>
              <a:prstGeom prst="rect">
                <a:avLst/>
              </a:prstGeom>
              <a:noFill/>
            </p:spPr>
            <p:txBody>
              <a:bodyPr wrap="square" rtlCol="0">
                <a:spAutoFit/>
              </a:bodyPr>
              <a:lstStyle/>
              <a:p>
                <a:pPr algn="ctr"/>
                <a:r>
                  <a:rPr lang="en-US" sz="1100" dirty="0">
                    <a:solidFill>
                      <a:schemeClr val="bg1"/>
                    </a:solidFill>
                  </a:rPr>
                  <a:t>Service 3</a:t>
                </a:r>
              </a:p>
            </p:txBody>
          </p:sp>
        </p:grpSp>
      </p:grpSp>
    </p:spTree>
    <p:extLst>
      <p:ext uri="{BB962C8B-B14F-4D97-AF65-F5344CB8AC3E}">
        <p14:creationId xmlns:p14="http://schemas.microsoft.com/office/powerpoint/2010/main" val="261998723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5632311"/>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Small and manageable pieces. No massive monoliths.</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No need to have every developer on the same language and framework.</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Testing is more limited since you don’t have to test an entire monolith.</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Can have their own development and release cycle.</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Can be deployed independently without breaking other pieces. Can be done faster.</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Can be operated at a more granular level. Independent scaling of MS’s. Faults are isolated. “Graceful degradation”.</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Encourages encapsulation of business logic.</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Smaller size enables Agile development.</a:t>
            </a: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8748074" cy="609600"/>
          </a:xfrm>
        </p:spPr>
        <p:txBody>
          <a:bodyPr>
            <a:noAutofit/>
          </a:bodyPr>
          <a:lstStyle/>
          <a:p>
            <a:pPr algn="l"/>
            <a:r>
              <a:rPr lang="en-US" sz="6000" dirty="0">
                <a:solidFill>
                  <a:prstClr val="white"/>
                </a:solidFill>
              </a:rPr>
              <a:t>microservices - </a:t>
            </a:r>
            <a:r>
              <a:rPr lang="en-US" sz="6000" dirty="0">
                <a:solidFill>
                  <a:schemeClr val="accent3"/>
                </a:solidFill>
              </a:rPr>
              <a:t>benefits</a:t>
            </a:r>
            <a:endParaRPr lang="en-US" sz="6000" dirty="0"/>
          </a:p>
        </p:txBody>
      </p:sp>
    </p:spTree>
    <p:extLst>
      <p:ext uri="{BB962C8B-B14F-4D97-AF65-F5344CB8AC3E}">
        <p14:creationId xmlns:p14="http://schemas.microsoft.com/office/powerpoint/2010/main" val="402671396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5262979"/>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Much more complexity of the overall system. Way more moving parts. Often requires technologies that might not otherwise be used, such as message buses. Requires seasoned architects and leads to keep disaster at bay. </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Often requires more infrastructure to support, as each component has it’s own overhead. With a monolith, overhead can often be shared.</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Coordination between dependent MS’s can sometimes be more complex than a monolith.</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More parts to deploy.</a:t>
            </a: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8748074" cy="609600"/>
          </a:xfrm>
        </p:spPr>
        <p:txBody>
          <a:bodyPr>
            <a:noAutofit/>
          </a:bodyPr>
          <a:lstStyle/>
          <a:p>
            <a:pPr algn="l"/>
            <a:r>
              <a:rPr lang="en-US" sz="6000" dirty="0">
                <a:solidFill>
                  <a:prstClr val="white"/>
                </a:solidFill>
              </a:rPr>
              <a:t>microservices - </a:t>
            </a:r>
            <a:r>
              <a:rPr lang="en-US" sz="6000" dirty="0">
                <a:solidFill>
                  <a:schemeClr val="accent3"/>
                </a:solidFill>
              </a:rPr>
              <a:t>disadvantages</a:t>
            </a:r>
            <a:endParaRPr lang="en-US" sz="6000" dirty="0"/>
          </a:p>
        </p:txBody>
      </p:sp>
    </p:spTree>
    <p:extLst>
      <p:ext uri="{BB962C8B-B14F-4D97-AF65-F5344CB8AC3E}">
        <p14:creationId xmlns:p14="http://schemas.microsoft.com/office/powerpoint/2010/main" val="37838076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010" y="4016920"/>
            <a:ext cx="11175647" cy="609600"/>
          </a:xfrm>
        </p:spPr>
        <p:txBody>
          <a:bodyPr>
            <a:normAutofit fontScale="90000"/>
          </a:bodyPr>
          <a:lstStyle/>
          <a:p>
            <a:r>
              <a:rPr lang="en-US" dirty="0">
                <a:solidFill>
                  <a:schemeClr val="bg1"/>
                </a:solidFill>
              </a:rPr>
              <a:t>Ecommerce app</a:t>
            </a:r>
            <a:endParaRPr lang="en-US" dirty="0"/>
          </a:p>
        </p:txBody>
      </p:sp>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microservices: discussion</a:t>
            </a:r>
            <a:endParaRPr lang="en-US" sz="9600" dirty="0"/>
          </a:p>
        </p:txBody>
      </p:sp>
      <p:pic>
        <p:nvPicPr>
          <p:cNvPr id="27" name="Picture 26">
            <a:extLst>
              <a:ext uri="{FF2B5EF4-FFF2-40B4-BE49-F238E27FC236}">
                <a16:creationId xmlns:a16="http://schemas.microsoft.com/office/drawing/2014/main" id="{F459FE47-1FC8-F749-9D2A-BB5D52AD02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7325" y="2343474"/>
            <a:ext cx="2095500" cy="1803400"/>
          </a:xfrm>
          <a:prstGeom prst="rect">
            <a:avLst/>
          </a:prstGeom>
        </p:spPr>
      </p:pic>
    </p:spTree>
    <p:extLst>
      <p:ext uri="{BB962C8B-B14F-4D97-AF65-F5344CB8AC3E}">
        <p14:creationId xmlns:p14="http://schemas.microsoft.com/office/powerpoint/2010/main" val="19474467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400" fill="hold"/>
                                        <p:tgtEl>
                                          <p:spTgt spid="2"/>
                                        </p:tgtEl>
                                        <p:attrNameLst>
                                          <p:attrName>ppt_x</p:attrName>
                                        </p:attrNameLst>
                                      </p:cBhvr>
                                      <p:tavLst>
                                        <p:tav tm="0">
                                          <p:val>
                                            <p:strVal val="#ppt_x"/>
                                          </p:val>
                                        </p:tav>
                                        <p:tav tm="100000">
                                          <p:val>
                                            <p:strVal val="#ppt_x"/>
                                          </p:val>
                                        </p:tav>
                                      </p:tavLst>
                                    </p:anim>
                                    <p:anim calcmode="lin" valueType="num">
                                      <p:cBhvr additive="base">
                                        <p:cTn id="8" dur="4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400"/>
                            </p:stCondLst>
                            <p:childTnLst>
                              <p:par>
                                <p:cTn id="10" presetID="2" presetClass="entr" presetSubtype="4"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ppt_x"/>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4524315"/>
          </a:xfrm>
          <a:prstGeom prst="rect">
            <a:avLst/>
          </a:prstGeom>
          <a:noFill/>
        </p:spPr>
        <p:txBody>
          <a:bodyPr wrap="square" rtlCol="0">
            <a:spAutoFit/>
          </a:bodyPr>
          <a:lstStyle/>
          <a:p>
            <a:r>
              <a:rPr lang="en-US" sz="2400" dirty="0">
                <a:solidFill>
                  <a:schemeClr val="bg1"/>
                </a:solidFill>
                <a:latin typeface="Raleway Medium" panose="020B0603030101060003" pitchFamily="34" charset="77"/>
              </a:rPr>
              <a:t>We have an ecommerce application. It has a product catalog, cart, payment processing, fulfillment, communications with customers, etc. Think </a:t>
            </a:r>
            <a:r>
              <a:rPr lang="en-US" sz="2400" dirty="0" err="1">
                <a:solidFill>
                  <a:schemeClr val="bg1"/>
                </a:solidFill>
                <a:latin typeface="Raleway Medium" panose="020B0603030101060003" pitchFamily="34" charset="77"/>
              </a:rPr>
              <a:t>amazon.com</a:t>
            </a:r>
            <a:r>
              <a:rPr lang="en-US" sz="2400" dirty="0">
                <a:solidFill>
                  <a:schemeClr val="bg1"/>
                </a:solidFill>
                <a:latin typeface="Raleway Medium" panose="020B0603030101060003" pitchFamily="34" charset="77"/>
              </a:rPr>
              <a:t>.</a:t>
            </a:r>
          </a:p>
          <a:p>
            <a:endParaRPr lang="en-US" sz="2400" dirty="0">
              <a:solidFill>
                <a:schemeClr val="bg1"/>
              </a:solidFill>
              <a:latin typeface="Raleway Medium" panose="020B0603030101060003" pitchFamily="34" charset="77"/>
            </a:endParaRPr>
          </a:p>
          <a:p>
            <a:r>
              <a:rPr lang="en-US" sz="2400" dirty="0">
                <a:solidFill>
                  <a:schemeClr val="bg1"/>
                </a:solidFill>
                <a:latin typeface="Raleway Medium" panose="020B0603030101060003" pitchFamily="34" charset="77"/>
              </a:rPr>
              <a:t>Discuss how you would break this down into microservices. What are the components? How do they communicate? How is data stored? How is customer experience affected by your choices?</a:t>
            </a:r>
          </a:p>
          <a:p>
            <a:endParaRPr lang="en-US" sz="2400" dirty="0">
              <a:solidFill>
                <a:schemeClr val="bg1"/>
              </a:solidFill>
              <a:latin typeface="Raleway Medium" panose="020B0603030101060003" pitchFamily="34" charset="77"/>
            </a:endParaRPr>
          </a:p>
          <a:p>
            <a:r>
              <a:rPr lang="en-US" sz="2400" dirty="0">
                <a:solidFill>
                  <a:schemeClr val="bg1"/>
                </a:solidFill>
                <a:latin typeface="Raleway Medium" panose="020B0603030101060003" pitchFamily="34" charset="77"/>
              </a:rPr>
              <a:t>Design a microservice oriented system. Play the part of architect. </a:t>
            </a: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a:solidFill>
                  <a:prstClr val="white"/>
                </a:solidFill>
              </a:rPr>
              <a:t>microservices – </a:t>
            </a:r>
            <a:r>
              <a:rPr lang="en-US" sz="6000" dirty="0">
                <a:solidFill>
                  <a:schemeClr val="accent3"/>
                </a:solidFill>
              </a:rPr>
              <a:t>discussion</a:t>
            </a:r>
            <a:endParaRPr lang="en-US" sz="6000" dirty="0"/>
          </a:p>
        </p:txBody>
      </p:sp>
    </p:spTree>
    <p:extLst>
      <p:ext uri="{BB962C8B-B14F-4D97-AF65-F5344CB8AC3E}">
        <p14:creationId xmlns:p14="http://schemas.microsoft.com/office/powerpoint/2010/main" val="372462461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2234039" y="3625046"/>
            <a:ext cx="7723922" cy="609600"/>
          </a:xfrm>
        </p:spPr>
        <p:txBody>
          <a:bodyPr>
            <a:noAutofit/>
          </a:bodyPr>
          <a:lstStyle/>
          <a:p>
            <a:r>
              <a:rPr lang="en-US" sz="6600" dirty="0">
                <a:solidFill>
                  <a:prstClr val="white"/>
                </a:solidFill>
              </a:rPr>
              <a:t>Tim </a:t>
            </a:r>
            <a:r>
              <a:rPr lang="en-US" sz="6600" dirty="0"/>
              <a:t>Solley</a:t>
            </a:r>
          </a:p>
        </p:txBody>
      </p:sp>
      <p:sp>
        <p:nvSpPr>
          <p:cNvPr id="44" name="Rectangle 43"/>
          <p:cNvSpPr/>
          <p:nvPr/>
        </p:nvSpPr>
        <p:spPr>
          <a:xfrm>
            <a:off x="926187" y="4690681"/>
            <a:ext cx="10339627" cy="1169551"/>
          </a:xfrm>
          <a:prstGeom prst="rect">
            <a:avLst/>
          </a:prstGeom>
        </p:spPr>
        <p:txBody>
          <a:bodyPr wrap="square">
            <a:spAutoFit/>
          </a:bodyPr>
          <a:lstStyle/>
          <a:p>
            <a:pPr algn="ctr"/>
            <a:r>
              <a:rPr lang="en-US" sz="1400" dirty="0">
                <a:solidFill>
                  <a:schemeClr val="bg1"/>
                </a:solidFill>
                <a:latin typeface="+mj-lt"/>
              </a:rPr>
              <a:t>20 years as a full stack technologist in a variety of technologies. Have held roles across the software lifecycle including DBA, developer, architect, ScrumMaster, QA automation, DevOps, cloud architect, lead, etc. I’ve always been a DevOps guy, long before DevOps was even a word. In recent years I’ve been heavily focused on cloud containerized workloads.</a:t>
            </a:r>
          </a:p>
          <a:p>
            <a:pPr algn="ctr"/>
            <a:endParaRPr lang="en-US" sz="1400" dirty="0">
              <a:solidFill>
                <a:schemeClr val="bg1"/>
              </a:solidFill>
              <a:latin typeface="+mj-lt"/>
            </a:endParaRPr>
          </a:p>
          <a:p>
            <a:pPr algn="ctr"/>
            <a:r>
              <a:rPr lang="en-US" sz="1400" dirty="0">
                <a:solidFill>
                  <a:schemeClr val="bg1"/>
                </a:solidFill>
                <a:latin typeface="+mj-lt"/>
              </a:rPr>
              <a:t>Email: </a:t>
            </a:r>
            <a:r>
              <a:rPr lang="en-US" sz="1400" dirty="0" err="1">
                <a:solidFill>
                  <a:schemeClr val="bg1"/>
                </a:solidFill>
                <a:latin typeface="+mj-lt"/>
              </a:rPr>
              <a:t>tsolley@vergeops.com</a:t>
            </a:r>
            <a:endParaRPr lang="en-US" sz="1400" dirty="0">
              <a:solidFill>
                <a:schemeClr val="bg1"/>
              </a:solidFill>
              <a:latin typeface="+mj-lt"/>
            </a:endParaRPr>
          </a:p>
        </p:txBody>
      </p:sp>
      <p:cxnSp>
        <p:nvCxnSpPr>
          <p:cNvPr id="3" name="Straight Connector 2"/>
          <p:cNvCxnSpPr/>
          <p:nvPr/>
        </p:nvCxnSpPr>
        <p:spPr>
          <a:xfrm>
            <a:off x="1357746" y="4509675"/>
            <a:ext cx="9476509" cy="0"/>
          </a:xfrm>
          <a:prstGeom prst="line">
            <a:avLst/>
          </a:prstGeom>
          <a:ln w="41275" cap="rnd">
            <a:solidFill>
              <a:srgbClr val="018CCF"/>
            </a:solidFill>
            <a:prstDash val="solid"/>
          </a:ln>
        </p:spPr>
        <p:style>
          <a:lnRef idx="2">
            <a:schemeClr val="accent1"/>
          </a:lnRef>
          <a:fillRef idx="0">
            <a:schemeClr val="accent1"/>
          </a:fillRef>
          <a:effectRef idx="1">
            <a:schemeClr val="accent1"/>
          </a:effectRef>
          <a:fontRef idx="minor">
            <a:schemeClr val="tx1"/>
          </a:fontRef>
        </p:style>
      </p:cxnSp>
      <p:sp>
        <p:nvSpPr>
          <p:cNvPr id="31" name="Oval 30"/>
          <p:cNvSpPr/>
          <p:nvPr/>
        </p:nvSpPr>
        <p:spPr>
          <a:xfrm>
            <a:off x="4979076" y="1046787"/>
            <a:ext cx="2233849" cy="2233849"/>
          </a:xfrm>
          <a:prstGeom prst="ellipse">
            <a:avLst/>
          </a:prstGeom>
          <a:noFill/>
          <a:ln>
            <a:solidFill>
              <a:schemeClr val="accent1">
                <a:shade val="95000"/>
                <a:satMod val="105000"/>
                <a:alpha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5122076" y="1189787"/>
            <a:ext cx="1947849" cy="1947849"/>
          </a:xfrm>
          <a:prstGeom prst="ellipse">
            <a:avLst/>
          </a:prstGeom>
          <a:noFill/>
          <a:ln>
            <a:solidFill>
              <a:schemeClr val="accent1">
                <a:shade val="95000"/>
                <a:satMod val="105000"/>
                <a:alpha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5259719" y="1327430"/>
            <a:ext cx="1672562" cy="1672562"/>
          </a:xfrm>
          <a:prstGeom prst="ellipse">
            <a:avLst/>
          </a:prstGeom>
          <a:noFill/>
          <a:ln>
            <a:solidFill>
              <a:schemeClr val="accent1">
                <a:shade val="95000"/>
                <a:satMod val="105000"/>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Oval 1"/>
          <p:cNvSpPr/>
          <p:nvPr/>
        </p:nvSpPr>
        <p:spPr>
          <a:xfrm>
            <a:off x="5443537" y="1504386"/>
            <a:ext cx="1304925" cy="1304925"/>
          </a:xfrm>
          <a:prstGeom prst="ellipse">
            <a:avLst/>
          </a:prstGeom>
          <a:blipFill>
            <a:blip r:embed="rId2"/>
            <a:stretch>
              <a:fillRect/>
            </a:stretch>
          </a:blipFill>
          <a:ln w="38100">
            <a:solidFill>
              <a:srgbClr val="018CC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90068263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400"/>
                                        <p:tgtEl>
                                          <p:spTgt spid="3"/>
                                        </p:tgtEl>
                                      </p:cBhvr>
                                    </p:animEffect>
                                  </p:childTnLst>
                                </p:cTn>
                              </p:par>
                            </p:childTnLst>
                          </p:cTn>
                        </p:par>
                        <p:par>
                          <p:cTn id="8" fill="hold">
                            <p:stCondLst>
                              <p:cond delay="4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400"/>
                                        <p:tgtEl>
                                          <p:spTgt spid="10"/>
                                        </p:tgtEl>
                                      </p:cBhvr>
                                    </p:animEffect>
                                  </p:childTnLst>
                                </p:cTn>
                              </p:par>
                            </p:childTnLst>
                          </p:cTn>
                        </p:par>
                        <p:par>
                          <p:cTn id="12" fill="hold">
                            <p:stCondLst>
                              <p:cond delay="800"/>
                            </p:stCondLst>
                            <p:childTnLst>
                              <p:par>
                                <p:cTn id="13" presetID="10" presetClass="entr" presetSubtype="0"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4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6001643"/>
          </a:xfrm>
          <a:prstGeom prst="rect">
            <a:avLst/>
          </a:prstGeom>
          <a:noFill/>
        </p:spPr>
        <p:txBody>
          <a:bodyPr wrap="square" rtlCol="0">
            <a:spAutoFit/>
          </a:bodyPr>
          <a:lstStyle/>
          <a:p>
            <a:r>
              <a:rPr lang="en-US" sz="2400" dirty="0">
                <a:solidFill>
                  <a:schemeClr val="bg1"/>
                </a:solidFill>
                <a:latin typeface="Raleway Medium" panose="020B0603030101060003" pitchFamily="34" charset="77"/>
              </a:rPr>
              <a:t>Major functionality:</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Product catalog (admin functions, search, recommendations, related products, etc.)</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Shopping cart (and email reminders about items in cart)</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Order processing (payment processing, emails, </a:t>
            </a:r>
            <a:r>
              <a:rPr lang="en-US" sz="2400" dirty="0" err="1">
                <a:solidFill>
                  <a:schemeClr val="bg1"/>
                </a:solidFill>
                <a:latin typeface="Raleway Medium" panose="020B0603030101060003" pitchFamily="34" charset="77"/>
              </a:rPr>
              <a:t>etc</a:t>
            </a:r>
            <a:r>
              <a:rPr lang="en-US" sz="2400" dirty="0">
                <a:solidFill>
                  <a:schemeClr val="bg1"/>
                </a:solidFill>
                <a:latin typeface="Raleway Medium" panose="020B0603030101060003" pitchFamily="34" charset="77"/>
              </a:rPr>
              <a:t>)</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Fulfillment (send to warehouse, inventory allocation, picking, shipping, backorders, etc.)</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Reporting (internally and to the customer)</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Email marketing</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Social media integration</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Customer order cancel and refunds</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Shipment tracking</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Bonus: Digital content! Movies, music</a:t>
            </a:r>
            <a:r>
              <a:rPr lang="en-US" sz="2400">
                <a:solidFill>
                  <a:schemeClr val="bg1"/>
                </a:solidFill>
                <a:latin typeface="Raleway Medium" panose="020B0603030101060003" pitchFamily="34" charset="77"/>
              </a:rPr>
              <a:t>, etc.</a:t>
            </a: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a:solidFill>
                  <a:prstClr val="white"/>
                </a:solidFill>
              </a:rPr>
              <a:t>microservices – </a:t>
            </a:r>
            <a:r>
              <a:rPr lang="en-US" sz="6000" dirty="0">
                <a:solidFill>
                  <a:schemeClr val="accent3"/>
                </a:solidFill>
              </a:rPr>
              <a:t>discussion</a:t>
            </a:r>
            <a:endParaRPr lang="en-US" sz="6000" dirty="0"/>
          </a:p>
        </p:txBody>
      </p:sp>
    </p:spTree>
    <p:extLst>
      <p:ext uri="{BB962C8B-B14F-4D97-AF65-F5344CB8AC3E}">
        <p14:creationId xmlns:p14="http://schemas.microsoft.com/office/powerpoint/2010/main" val="21543204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Stateless applications</a:t>
            </a:r>
            <a:endParaRPr lang="en-US" sz="9600" dirty="0"/>
          </a:p>
        </p:txBody>
      </p:sp>
      <p:pic>
        <p:nvPicPr>
          <p:cNvPr id="27" name="Picture 26">
            <a:extLst>
              <a:ext uri="{FF2B5EF4-FFF2-40B4-BE49-F238E27FC236}">
                <a16:creationId xmlns:a16="http://schemas.microsoft.com/office/drawing/2014/main" id="{B8CD2A7D-E0BD-F04B-AE40-FBB09CF5FA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325" y="2350435"/>
            <a:ext cx="2095500" cy="1803400"/>
          </a:xfrm>
          <a:prstGeom prst="rect">
            <a:avLst/>
          </a:prstGeom>
        </p:spPr>
      </p:pic>
    </p:spTree>
    <p:extLst>
      <p:ext uri="{BB962C8B-B14F-4D97-AF65-F5344CB8AC3E}">
        <p14:creationId xmlns:p14="http://schemas.microsoft.com/office/powerpoint/2010/main" val="14441116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4524315"/>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No session state saved on a server</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Enables maximum use of server resources – no unevenly weighted servers</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Enables disposable infrastructure – servers can be trashed without concern for botched user sessions.</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Enables rapid scaling – both out and in</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Enables fast recovery from server failures. Users aren’t stuck to a failed server.</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Enables easy and fast deployments.</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Session state stored on client and passed with each request. Example: cookies, JSON Web Tokens</a:t>
            </a:r>
          </a:p>
          <a:p>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49" y="369988"/>
            <a:ext cx="10595727" cy="609600"/>
          </a:xfrm>
        </p:spPr>
        <p:txBody>
          <a:bodyPr>
            <a:noAutofit/>
          </a:bodyPr>
          <a:lstStyle/>
          <a:p>
            <a:pPr algn="l"/>
            <a:r>
              <a:rPr lang="en-US" sz="6000" dirty="0">
                <a:solidFill>
                  <a:prstClr val="white"/>
                </a:solidFill>
              </a:rPr>
              <a:t>Stateless applications - </a:t>
            </a:r>
            <a:r>
              <a:rPr lang="en-US" sz="6000" dirty="0">
                <a:solidFill>
                  <a:schemeClr val="accent3"/>
                </a:solidFill>
              </a:rPr>
              <a:t>overview</a:t>
            </a:r>
            <a:endParaRPr lang="en-US" sz="6000" dirty="0"/>
          </a:p>
        </p:txBody>
      </p:sp>
    </p:spTree>
    <p:extLst>
      <p:ext uri="{BB962C8B-B14F-4D97-AF65-F5344CB8AC3E}">
        <p14:creationId xmlns:p14="http://schemas.microsoft.com/office/powerpoint/2010/main" val="57812793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7826"/>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A great resource is </a:t>
            </a:r>
            <a:r>
              <a:rPr lang="en-US" sz="2400" dirty="0">
                <a:solidFill>
                  <a:schemeClr val="bg1"/>
                </a:solidFill>
                <a:latin typeface="Raleway Medium" panose="020B0603030101060003" pitchFamily="34" charset="77"/>
                <a:hlinkClick r:id="rId3"/>
              </a:rPr>
              <a:t>www.jwt.io</a:t>
            </a:r>
            <a:r>
              <a:rPr lang="en-US" sz="2400" dirty="0">
                <a:solidFill>
                  <a:schemeClr val="bg1"/>
                </a:solidFill>
                <a:latin typeface="Raleway Medium" panose="020B0603030101060003" pitchFamily="34" charset="77"/>
              </a:rPr>
              <a:t>. Get libraries and debug/see contents of a JWT you’ve generated.</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Three sections separated by a period</a:t>
            </a: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49" y="369988"/>
            <a:ext cx="10595727" cy="609600"/>
          </a:xfrm>
        </p:spPr>
        <p:txBody>
          <a:bodyPr>
            <a:noAutofit/>
          </a:bodyPr>
          <a:lstStyle/>
          <a:p>
            <a:pPr algn="l"/>
            <a:r>
              <a:rPr lang="en-US" sz="6000" dirty="0">
                <a:solidFill>
                  <a:prstClr val="white"/>
                </a:solidFill>
              </a:rPr>
              <a:t>Stateless applications - </a:t>
            </a:r>
            <a:r>
              <a:rPr lang="en-US" sz="6000" dirty="0">
                <a:solidFill>
                  <a:schemeClr val="accent3"/>
                </a:solidFill>
              </a:rPr>
              <a:t>JWT</a:t>
            </a:r>
            <a:endParaRPr lang="en-US" sz="6000" dirty="0"/>
          </a:p>
        </p:txBody>
      </p:sp>
      <p:sp>
        <p:nvSpPr>
          <p:cNvPr id="2" name="TextBox 1">
            <a:extLst>
              <a:ext uri="{FF2B5EF4-FFF2-40B4-BE49-F238E27FC236}">
                <a16:creationId xmlns:a16="http://schemas.microsoft.com/office/drawing/2014/main" id="{B50DFF7E-3C7B-B345-9D93-CFF1A3592B14}"/>
              </a:ext>
            </a:extLst>
          </p:cNvPr>
          <p:cNvSpPr txBox="1"/>
          <p:nvPr/>
        </p:nvSpPr>
        <p:spPr>
          <a:xfrm>
            <a:off x="735291" y="2702360"/>
            <a:ext cx="11161335" cy="3785652"/>
          </a:xfrm>
          <a:prstGeom prst="rect">
            <a:avLst/>
          </a:prstGeom>
          <a:noFill/>
        </p:spPr>
        <p:txBody>
          <a:bodyPr wrap="square" rtlCol="0">
            <a:spAutoFit/>
          </a:bodyPr>
          <a:lstStyle/>
          <a:p>
            <a:r>
              <a:rPr lang="en-US" sz="2000" b="1" dirty="0">
                <a:solidFill>
                  <a:schemeClr val="bg1"/>
                </a:solidFill>
                <a:latin typeface="Raleway Medium" panose="020B0603030101060003" pitchFamily="34" charset="77"/>
                <a:cs typeface="Courier New" panose="02070309020205020404" pitchFamily="49" charset="0"/>
              </a:rPr>
              <a:t>Header</a:t>
            </a:r>
            <a:endParaRPr lang="en-US" b="1" dirty="0">
              <a:solidFill>
                <a:schemeClr val="bg1"/>
              </a:solidFill>
              <a:latin typeface="Raleway Medium" panose="020B0603030101060003" pitchFamily="34" charset="77"/>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a:t>
            </a:r>
            <a:r>
              <a:rPr lang="en-US" dirty="0" err="1">
                <a:solidFill>
                  <a:schemeClr val="bg1"/>
                </a:solidFill>
                <a:latin typeface="Courier New" panose="02070309020205020404" pitchFamily="49" charset="0"/>
                <a:cs typeface="Courier New" panose="02070309020205020404" pitchFamily="49" charset="0"/>
              </a:rPr>
              <a:t>alg</a:t>
            </a:r>
            <a:r>
              <a:rPr lang="en-US" dirty="0">
                <a:solidFill>
                  <a:schemeClr val="bg1"/>
                </a:solidFill>
                <a:latin typeface="Courier New" panose="02070309020205020404" pitchFamily="49" charset="0"/>
                <a:cs typeface="Courier New" panose="02070309020205020404" pitchFamily="49" charset="0"/>
              </a:rPr>
              <a:t>": "HS256", </a:t>
            </a:r>
          </a:p>
          <a:p>
            <a:r>
              <a:rPr lang="en-US" dirty="0">
                <a:solidFill>
                  <a:schemeClr val="bg1"/>
                </a:solidFill>
                <a:latin typeface="Courier New" panose="02070309020205020404" pitchFamily="49" charset="0"/>
                <a:cs typeface="Courier New" panose="02070309020205020404" pitchFamily="49" charset="0"/>
              </a:rPr>
              <a:t> "</a:t>
            </a:r>
            <a:r>
              <a:rPr lang="en-US" dirty="0" err="1">
                <a:solidFill>
                  <a:schemeClr val="bg1"/>
                </a:solidFill>
                <a:latin typeface="Courier New" panose="02070309020205020404" pitchFamily="49" charset="0"/>
                <a:cs typeface="Courier New" panose="02070309020205020404" pitchFamily="49" charset="0"/>
              </a:rPr>
              <a:t>typ</a:t>
            </a:r>
            <a:r>
              <a:rPr lang="en-US" dirty="0">
                <a:solidFill>
                  <a:schemeClr val="bg1"/>
                </a:solidFill>
                <a:latin typeface="Courier New" panose="02070309020205020404" pitchFamily="49" charset="0"/>
                <a:cs typeface="Courier New" panose="02070309020205020404" pitchFamily="49" charset="0"/>
              </a:rPr>
              <a:t>": "JWT" </a:t>
            </a:r>
          </a:p>
          <a:p>
            <a:r>
              <a:rPr lang="en-US"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Raleway Medium" panose="020B0603030101060003" pitchFamily="34" charset="77"/>
                <a:cs typeface="Courier New" panose="02070309020205020404" pitchFamily="49" charset="0"/>
              </a:rPr>
              <a:t>Payload</a:t>
            </a:r>
          </a:p>
          <a:p>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"sub": "1234567890", </a:t>
            </a:r>
          </a:p>
          <a:p>
            <a:r>
              <a:rPr lang="en-US" dirty="0">
                <a:solidFill>
                  <a:schemeClr val="bg1"/>
                </a:solidFill>
                <a:latin typeface="Courier New" panose="02070309020205020404" pitchFamily="49" charset="0"/>
                <a:cs typeface="Courier New" panose="02070309020205020404" pitchFamily="49" charset="0"/>
              </a:rPr>
              <a:t> "name": "John Doe", </a:t>
            </a:r>
          </a:p>
          <a:p>
            <a:r>
              <a:rPr lang="en-US" dirty="0">
                <a:solidFill>
                  <a:schemeClr val="bg1"/>
                </a:solidFill>
                <a:latin typeface="Courier New" panose="02070309020205020404" pitchFamily="49" charset="0"/>
                <a:cs typeface="Courier New" panose="02070309020205020404" pitchFamily="49" charset="0"/>
              </a:rPr>
              <a:t> "admin": true</a:t>
            </a:r>
          </a:p>
          <a:p>
            <a:r>
              <a:rPr lang="en-US"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Raleway Medium" panose="020B0603030101060003" pitchFamily="34" charset="77"/>
                <a:cs typeface="Courier New" panose="02070309020205020404" pitchFamily="49" charset="0"/>
              </a:rPr>
              <a:t>Signature</a:t>
            </a:r>
          </a:p>
          <a:p>
            <a:r>
              <a:rPr lang="en-US" dirty="0">
                <a:solidFill>
                  <a:schemeClr val="bg1"/>
                </a:solidFill>
                <a:latin typeface="Courier New" panose="02070309020205020404" pitchFamily="49" charset="0"/>
                <a:cs typeface="Courier New" panose="02070309020205020404" pitchFamily="49" charset="0"/>
              </a:rPr>
              <a:t>HMACSHA256( base64UrlEncode(header) + "." + base64UrlEncode(payload), secret)</a:t>
            </a:r>
          </a:p>
        </p:txBody>
      </p:sp>
    </p:spTree>
    <p:extLst>
      <p:ext uri="{BB962C8B-B14F-4D97-AF65-F5344CB8AC3E}">
        <p14:creationId xmlns:p14="http://schemas.microsoft.com/office/powerpoint/2010/main" val="363272115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7826"/>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Publicly readable! This is not secret information!</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Content is not alterable without the encoding key. The stronger/longer your key, the more secure your JWT</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If a malicious party gets the JWT, they can imitate your user. They must be stored in a secure place!</a:t>
            </a: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49" y="369988"/>
            <a:ext cx="10595727" cy="609600"/>
          </a:xfrm>
        </p:spPr>
        <p:txBody>
          <a:bodyPr>
            <a:noAutofit/>
          </a:bodyPr>
          <a:lstStyle/>
          <a:p>
            <a:pPr algn="l"/>
            <a:r>
              <a:rPr lang="en-US" sz="6000" dirty="0">
                <a:solidFill>
                  <a:prstClr val="white"/>
                </a:solidFill>
              </a:rPr>
              <a:t>Stateless applications - </a:t>
            </a:r>
            <a:r>
              <a:rPr lang="en-US" sz="6000" dirty="0">
                <a:solidFill>
                  <a:schemeClr val="accent3"/>
                </a:solidFill>
              </a:rPr>
              <a:t>JWT</a:t>
            </a:r>
            <a:endParaRPr lang="en-US" sz="6000" dirty="0"/>
          </a:p>
        </p:txBody>
      </p:sp>
      <p:sp>
        <p:nvSpPr>
          <p:cNvPr id="3" name="TextBox 2">
            <a:extLst>
              <a:ext uri="{FF2B5EF4-FFF2-40B4-BE49-F238E27FC236}">
                <a16:creationId xmlns:a16="http://schemas.microsoft.com/office/drawing/2014/main" id="{1A1ADBCF-F819-7346-B712-23F9106F43E1}"/>
              </a:ext>
            </a:extLst>
          </p:cNvPr>
          <p:cNvSpPr txBox="1"/>
          <p:nvPr/>
        </p:nvSpPr>
        <p:spPr>
          <a:xfrm>
            <a:off x="1630837" y="3864990"/>
            <a:ext cx="8107052" cy="923330"/>
          </a:xfrm>
          <a:prstGeom prst="rect">
            <a:avLst/>
          </a:prstGeom>
          <a:noFill/>
        </p:spPr>
        <p:txBody>
          <a:bodyPr wrap="square" rtlCol="0">
            <a:spAutoFit/>
          </a:bodyPr>
          <a:lstStyle/>
          <a:p>
            <a:r>
              <a:rPr lang="en-US" b="1" dirty="0">
                <a:solidFill>
                  <a:srgbClr val="FF0000"/>
                </a:solidFill>
                <a:latin typeface="Courier New" panose="02070309020205020404" pitchFamily="49" charset="0"/>
                <a:cs typeface="Courier New" panose="02070309020205020404" pitchFamily="49" charset="0"/>
              </a:rPr>
              <a:t>eyJhbGciOiJIUzI1NiIsInR5cCI6IkpXVCJ9</a:t>
            </a:r>
            <a:r>
              <a:rPr lang="en-US" b="1" dirty="0">
                <a:solidFill>
                  <a:schemeClr val="bg1"/>
                </a:solidFill>
                <a:latin typeface="Courier New" panose="02070309020205020404" pitchFamily="49" charset="0"/>
                <a:cs typeface="Courier New" panose="02070309020205020404" pitchFamily="49" charset="0"/>
              </a:rPr>
              <a:t>.eyJzdWIiOiIxMjM0NTY3ODkwIiwibmFtZSI6IkpvaG4gRG9lIiwiaWF0IjoxNTE2MjM5MDIyfQ.</a:t>
            </a:r>
            <a:r>
              <a:rPr lang="en-US" b="1" dirty="0">
                <a:solidFill>
                  <a:schemeClr val="bg2">
                    <a:lumMod val="50000"/>
                  </a:schemeClr>
                </a:solidFill>
                <a:latin typeface="Courier New" panose="02070309020205020404" pitchFamily="49" charset="0"/>
                <a:cs typeface="Courier New" panose="02070309020205020404" pitchFamily="49" charset="0"/>
              </a:rPr>
              <a:t>SflKxwRJSMeKKF2QT4fwpMeJf36POk6yJV_adQssw5c</a:t>
            </a:r>
          </a:p>
        </p:txBody>
      </p:sp>
    </p:spTree>
    <p:extLst>
      <p:ext uri="{BB962C8B-B14F-4D97-AF65-F5344CB8AC3E}">
        <p14:creationId xmlns:p14="http://schemas.microsoft.com/office/powerpoint/2010/main" val="26709333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754144"/>
            <a:ext cx="11175647" cy="147909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Single responsibility principle</a:t>
            </a:r>
            <a:endParaRPr lang="en-US" sz="9600" dirty="0"/>
          </a:p>
        </p:txBody>
      </p:sp>
      <p:pic>
        <p:nvPicPr>
          <p:cNvPr id="27" name="Picture 26">
            <a:extLst>
              <a:ext uri="{FF2B5EF4-FFF2-40B4-BE49-F238E27FC236}">
                <a16:creationId xmlns:a16="http://schemas.microsoft.com/office/drawing/2014/main" id="{CFAE0374-B055-C34D-BE2A-0428FEB54B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325" y="2527300"/>
            <a:ext cx="2095500" cy="1803400"/>
          </a:xfrm>
          <a:prstGeom prst="rect">
            <a:avLst/>
          </a:prstGeom>
        </p:spPr>
      </p:pic>
    </p:spTree>
    <p:extLst>
      <p:ext uri="{BB962C8B-B14F-4D97-AF65-F5344CB8AC3E}">
        <p14:creationId xmlns:p14="http://schemas.microsoft.com/office/powerpoint/2010/main" val="140987347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3416320"/>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Do one thing, and do it well</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Completely encapsulate the logic and persistence</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No intermingling of access to data or logic!</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Example: if one service needs order details, it must request this from the order service, which is wholly responsible for all operations related to orders, including retrieving it from the order database and serving it back to the client service as JSON.</a:t>
            </a:r>
          </a:p>
          <a:p>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49" y="369988"/>
            <a:ext cx="10595727" cy="609600"/>
          </a:xfrm>
        </p:spPr>
        <p:txBody>
          <a:bodyPr>
            <a:noAutofit/>
          </a:bodyPr>
          <a:lstStyle/>
          <a:p>
            <a:pPr algn="l"/>
            <a:r>
              <a:rPr lang="en-US" sz="6000" dirty="0">
                <a:solidFill>
                  <a:prstClr val="white"/>
                </a:solidFill>
              </a:rPr>
              <a:t>Single responsibility principle - </a:t>
            </a:r>
            <a:r>
              <a:rPr lang="en-US" sz="6000" dirty="0">
                <a:solidFill>
                  <a:schemeClr val="accent3"/>
                </a:solidFill>
              </a:rPr>
              <a:t>overview</a:t>
            </a:r>
            <a:endParaRPr lang="en-US" sz="6000" dirty="0"/>
          </a:p>
        </p:txBody>
      </p:sp>
    </p:spTree>
    <p:extLst>
      <p:ext uri="{BB962C8B-B14F-4D97-AF65-F5344CB8AC3E}">
        <p14:creationId xmlns:p14="http://schemas.microsoft.com/office/powerpoint/2010/main" val="65643041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Auto-scaling and healing</a:t>
            </a:r>
            <a:endParaRPr lang="en-US" sz="9600" dirty="0"/>
          </a:p>
        </p:txBody>
      </p:sp>
      <p:pic>
        <p:nvPicPr>
          <p:cNvPr id="27" name="Picture 26">
            <a:extLst>
              <a:ext uri="{FF2B5EF4-FFF2-40B4-BE49-F238E27FC236}">
                <a16:creationId xmlns:a16="http://schemas.microsoft.com/office/drawing/2014/main" id="{67FA2760-EC0D-4547-A7A8-7BF5E08A88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325" y="2295748"/>
            <a:ext cx="2095500" cy="1803400"/>
          </a:xfrm>
          <a:prstGeom prst="rect">
            <a:avLst/>
          </a:prstGeom>
        </p:spPr>
      </p:pic>
    </p:spTree>
    <p:extLst>
      <p:ext uri="{BB962C8B-B14F-4D97-AF65-F5344CB8AC3E}">
        <p14:creationId xmlns:p14="http://schemas.microsoft.com/office/powerpoint/2010/main" val="394630795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3416320"/>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Services should scale horizontally, not vertically. What does this mean? Terms: scale in/out vs. up/down.</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What are some metrics that would trigger scaling?</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How does scaling differ from healing? How are they related?</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What geographic considerations are there?</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How quickly should you scale out? Scale in?</a:t>
            </a: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Real-world example: </a:t>
            </a:r>
            <a:r>
              <a:rPr lang="en-US" sz="2400" dirty="0" err="1">
                <a:solidFill>
                  <a:schemeClr val="bg1"/>
                </a:solidFill>
                <a:latin typeface="Raleway Medium" panose="020B0603030101060003" pitchFamily="34" charset="77"/>
              </a:rPr>
              <a:t>Equator.com</a:t>
            </a:r>
            <a:r>
              <a:rPr lang="en-US" sz="2400" dirty="0">
                <a:solidFill>
                  <a:schemeClr val="bg1"/>
                </a:solidFill>
                <a:latin typeface="Raleway Medium" panose="020B0603030101060003" pitchFamily="34" charset="77"/>
              </a:rPr>
              <a:t> outage</a:t>
            </a:r>
          </a:p>
          <a:p>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49" y="369988"/>
            <a:ext cx="10595727" cy="609600"/>
          </a:xfrm>
        </p:spPr>
        <p:txBody>
          <a:bodyPr>
            <a:noAutofit/>
          </a:bodyPr>
          <a:lstStyle/>
          <a:p>
            <a:pPr algn="l"/>
            <a:r>
              <a:rPr lang="en-US" sz="6000" dirty="0">
                <a:solidFill>
                  <a:prstClr val="white"/>
                </a:solidFill>
              </a:rPr>
              <a:t>Auto-scaling and healing - </a:t>
            </a:r>
            <a:r>
              <a:rPr lang="en-US" sz="6000" dirty="0">
                <a:solidFill>
                  <a:schemeClr val="accent3"/>
                </a:solidFill>
              </a:rPr>
              <a:t>overview</a:t>
            </a:r>
            <a:endParaRPr lang="en-US" sz="6000" dirty="0"/>
          </a:p>
        </p:txBody>
      </p:sp>
    </p:spTree>
    <p:extLst>
      <p:ext uri="{BB962C8B-B14F-4D97-AF65-F5344CB8AC3E}">
        <p14:creationId xmlns:p14="http://schemas.microsoft.com/office/powerpoint/2010/main" val="38284297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REST </a:t>
            </a:r>
            <a:r>
              <a:rPr lang="en-US" sz="9600" dirty="0" err="1">
                <a:solidFill>
                  <a:prstClr val="white"/>
                </a:solidFill>
              </a:rPr>
              <a:t>apis</a:t>
            </a:r>
            <a:endParaRPr lang="en-US" sz="9600" dirty="0"/>
          </a:p>
        </p:txBody>
      </p:sp>
      <p:pic>
        <p:nvPicPr>
          <p:cNvPr id="27" name="Picture 26">
            <a:extLst>
              <a:ext uri="{FF2B5EF4-FFF2-40B4-BE49-F238E27FC236}">
                <a16:creationId xmlns:a16="http://schemas.microsoft.com/office/drawing/2014/main" id="{F430BF95-6CF7-BF40-90FE-A35AE3706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325" y="2295748"/>
            <a:ext cx="2095500" cy="1803400"/>
          </a:xfrm>
          <a:prstGeom prst="rect">
            <a:avLst/>
          </a:prstGeom>
        </p:spPr>
      </p:pic>
    </p:spTree>
    <p:extLst>
      <p:ext uri="{BB962C8B-B14F-4D97-AF65-F5344CB8AC3E}">
        <p14:creationId xmlns:p14="http://schemas.microsoft.com/office/powerpoint/2010/main" val="40681769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images.unsplash.com/photo-1443962481408-7b8e3a0a3ddf?fit=crop&amp;fm=jpg&amp;h=95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12147"/>
          <a:stretch/>
        </p:blipFill>
        <p:spPr bwMode="auto">
          <a:xfrm>
            <a:off x="0" y="1092"/>
            <a:ext cx="12206689" cy="6856908"/>
          </a:xfrm>
          <a:prstGeom prst="rect">
            <a:avLst/>
          </a:prstGeom>
          <a:noFill/>
          <a:extLst>
            <a:ext uri="{909E8E84-426E-40DD-AFC4-6F175D3DCCD1}">
              <a14:hiddenFill xmlns:a14="http://schemas.microsoft.com/office/drawing/2010/main">
                <a:solidFill>
                  <a:srgbClr val="FFFFFF"/>
                </a:solidFill>
              </a14:hiddenFill>
            </a:ext>
          </a:extLst>
        </p:spPr>
      </p:pic>
      <p:sp>
        <p:nvSpPr>
          <p:cNvPr id="19" name="AutoShape 30"/>
          <p:cNvSpPr>
            <a:spLocks/>
          </p:cNvSpPr>
          <p:nvPr/>
        </p:nvSpPr>
        <p:spPr bwMode="auto">
          <a:xfrm>
            <a:off x="-1" y="0"/>
            <a:ext cx="12206689" cy="685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60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grpSp>
        <p:nvGrpSpPr>
          <p:cNvPr id="254" name="Group 253"/>
          <p:cNvGrpSpPr/>
          <p:nvPr/>
        </p:nvGrpSpPr>
        <p:grpSpPr>
          <a:xfrm>
            <a:off x="3226333" y="615371"/>
            <a:ext cx="5739335" cy="5680926"/>
            <a:chOff x="3247911" y="615371"/>
            <a:chExt cx="5739335" cy="5680926"/>
          </a:xfrm>
        </p:grpSpPr>
        <p:sp>
          <p:nvSpPr>
            <p:cNvPr id="239" name="Freeform 238"/>
            <p:cNvSpPr/>
            <p:nvPr/>
          </p:nvSpPr>
          <p:spPr>
            <a:xfrm>
              <a:off x="3247911" y="615371"/>
              <a:ext cx="5739335" cy="5680926"/>
            </a:xfrm>
            <a:custGeom>
              <a:avLst/>
              <a:gdLst>
                <a:gd name="connsiteX0" fmla="*/ 2514601 w 5029200"/>
                <a:gd name="connsiteY0" fmla="*/ 458626 h 5029200"/>
                <a:gd name="connsiteX1" fmla="*/ 458626 w 5029200"/>
                <a:gd name="connsiteY1" fmla="*/ 2514601 h 5029200"/>
                <a:gd name="connsiteX2" fmla="*/ 2514601 w 5029200"/>
                <a:gd name="connsiteY2" fmla="*/ 4570576 h 5029200"/>
                <a:gd name="connsiteX3" fmla="*/ 4570576 w 5029200"/>
                <a:gd name="connsiteY3" fmla="*/ 2514601 h 5029200"/>
                <a:gd name="connsiteX4" fmla="*/ 2514601 w 5029200"/>
                <a:gd name="connsiteY4" fmla="*/ 458626 h 5029200"/>
                <a:gd name="connsiteX5" fmla="*/ 2514600 w 5029200"/>
                <a:gd name="connsiteY5" fmla="*/ 0 h 5029200"/>
                <a:gd name="connsiteX6" fmla="*/ 5029200 w 5029200"/>
                <a:gd name="connsiteY6" fmla="*/ 2514600 h 5029200"/>
                <a:gd name="connsiteX7" fmla="*/ 2514600 w 5029200"/>
                <a:gd name="connsiteY7" fmla="*/ 5029200 h 5029200"/>
                <a:gd name="connsiteX8" fmla="*/ 0 w 5029200"/>
                <a:gd name="connsiteY8" fmla="*/ 2514600 h 5029200"/>
                <a:gd name="connsiteX9" fmla="*/ 2514600 w 5029200"/>
                <a:gd name="connsiteY9" fmla="*/ 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9200" h="5029200">
                  <a:moveTo>
                    <a:pt x="2514601" y="458626"/>
                  </a:moveTo>
                  <a:cubicBezTo>
                    <a:pt x="1379117" y="458626"/>
                    <a:pt x="458626" y="1379117"/>
                    <a:pt x="458626" y="2514601"/>
                  </a:cubicBezTo>
                  <a:cubicBezTo>
                    <a:pt x="458626" y="3650085"/>
                    <a:pt x="1379117" y="4570576"/>
                    <a:pt x="2514601" y="4570576"/>
                  </a:cubicBezTo>
                  <a:cubicBezTo>
                    <a:pt x="3650085" y="4570576"/>
                    <a:pt x="4570576" y="3650085"/>
                    <a:pt x="4570576" y="2514601"/>
                  </a:cubicBezTo>
                  <a:cubicBezTo>
                    <a:pt x="4570576" y="1379117"/>
                    <a:pt x="3650085" y="458626"/>
                    <a:pt x="2514601" y="458626"/>
                  </a:cubicBezTo>
                  <a:close/>
                  <a:moveTo>
                    <a:pt x="2514600" y="0"/>
                  </a:moveTo>
                  <a:cubicBezTo>
                    <a:pt x="3903375" y="0"/>
                    <a:pt x="5029200" y="1125825"/>
                    <a:pt x="5029200" y="2514600"/>
                  </a:cubicBezTo>
                  <a:cubicBezTo>
                    <a:pt x="5029200" y="3903375"/>
                    <a:pt x="3903375" y="5029200"/>
                    <a:pt x="2514600" y="5029200"/>
                  </a:cubicBezTo>
                  <a:cubicBezTo>
                    <a:pt x="1125825" y="5029200"/>
                    <a:pt x="0" y="3903375"/>
                    <a:pt x="0" y="2514600"/>
                  </a:cubicBezTo>
                  <a:cubicBezTo>
                    <a:pt x="0" y="1125825"/>
                    <a:pt x="1125825" y="0"/>
                    <a:pt x="2514600" y="0"/>
                  </a:cubicBezTo>
                  <a:close/>
                </a:path>
              </a:pathLst>
            </a:custGeom>
            <a:solidFill>
              <a:schemeClr val="bg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Freeform 245"/>
            <p:cNvSpPr/>
            <p:nvPr/>
          </p:nvSpPr>
          <p:spPr>
            <a:xfrm>
              <a:off x="4115837" y="1473605"/>
              <a:ext cx="4060328" cy="4019006"/>
            </a:xfrm>
            <a:custGeom>
              <a:avLst/>
              <a:gdLst>
                <a:gd name="connsiteX0" fmla="*/ 2514601 w 5029200"/>
                <a:gd name="connsiteY0" fmla="*/ 458626 h 5029200"/>
                <a:gd name="connsiteX1" fmla="*/ 458626 w 5029200"/>
                <a:gd name="connsiteY1" fmla="*/ 2514601 h 5029200"/>
                <a:gd name="connsiteX2" fmla="*/ 2514601 w 5029200"/>
                <a:gd name="connsiteY2" fmla="*/ 4570576 h 5029200"/>
                <a:gd name="connsiteX3" fmla="*/ 4570576 w 5029200"/>
                <a:gd name="connsiteY3" fmla="*/ 2514601 h 5029200"/>
                <a:gd name="connsiteX4" fmla="*/ 2514601 w 5029200"/>
                <a:gd name="connsiteY4" fmla="*/ 458626 h 5029200"/>
                <a:gd name="connsiteX5" fmla="*/ 2514600 w 5029200"/>
                <a:gd name="connsiteY5" fmla="*/ 0 h 5029200"/>
                <a:gd name="connsiteX6" fmla="*/ 5029200 w 5029200"/>
                <a:gd name="connsiteY6" fmla="*/ 2514600 h 5029200"/>
                <a:gd name="connsiteX7" fmla="*/ 2514600 w 5029200"/>
                <a:gd name="connsiteY7" fmla="*/ 5029200 h 5029200"/>
                <a:gd name="connsiteX8" fmla="*/ 0 w 5029200"/>
                <a:gd name="connsiteY8" fmla="*/ 2514600 h 5029200"/>
                <a:gd name="connsiteX9" fmla="*/ 2514600 w 5029200"/>
                <a:gd name="connsiteY9" fmla="*/ 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9200" h="5029200">
                  <a:moveTo>
                    <a:pt x="2514601" y="458626"/>
                  </a:moveTo>
                  <a:cubicBezTo>
                    <a:pt x="1379117" y="458626"/>
                    <a:pt x="458626" y="1379117"/>
                    <a:pt x="458626" y="2514601"/>
                  </a:cubicBezTo>
                  <a:cubicBezTo>
                    <a:pt x="458626" y="3650085"/>
                    <a:pt x="1379117" y="4570576"/>
                    <a:pt x="2514601" y="4570576"/>
                  </a:cubicBezTo>
                  <a:cubicBezTo>
                    <a:pt x="3650085" y="4570576"/>
                    <a:pt x="4570576" y="3650085"/>
                    <a:pt x="4570576" y="2514601"/>
                  </a:cubicBezTo>
                  <a:cubicBezTo>
                    <a:pt x="4570576" y="1379117"/>
                    <a:pt x="3650085" y="458626"/>
                    <a:pt x="2514601" y="458626"/>
                  </a:cubicBezTo>
                  <a:close/>
                  <a:moveTo>
                    <a:pt x="2514600" y="0"/>
                  </a:moveTo>
                  <a:cubicBezTo>
                    <a:pt x="3903375" y="0"/>
                    <a:pt x="5029200" y="1125825"/>
                    <a:pt x="5029200" y="2514600"/>
                  </a:cubicBezTo>
                  <a:cubicBezTo>
                    <a:pt x="5029200" y="3903375"/>
                    <a:pt x="3903375" y="5029200"/>
                    <a:pt x="2514600" y="5029200"/>
                  </a:cubicBezTo>
                  <a:cubicBezTo>
                    <a:pt x="1125825" y="5029200"/>
                    <a:pt x="0" y="3903375"/>
                    <a:pt x="0" y="2514600"/>
                  </a:cubicBezTo>
                  <a:cubicBezTo>
                    <a:pt x="0" y="1125825"/>
                    <a:pt x="1125825" y="0"/>
                    <a:pt x="2514600" y="0"/>
                  </a:cubicBezTo>
                  <a:close/>
                </a:path>
              </a:pathLst>
            </a:custGeom>
            <a:solidFill>
              <a:schemeClr val="bg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7" name="Freeform 246"/>
            <p:cNvSpPr/>
            <p:nvPr/>
          </p:nvSpPr>
          <p:spPr>
            <a:xfrm>
              <a:off x="4846618" y="2194559"/>
              <a:ext cx="2607966" cy="2581425"/>
            </a:xfrm>
            <a:custGeom>
              <a:avLst/>
              <a:gdLst>
                <a:gd name="connsiteX0" fmla="*/ 2514601 w 5029200"/>
                <a:gd name="connsiteY0" fmla="*/ 458626 h 5029200"/>
                <a:gd name="connsiteX1" fmla="*/ 458626 w 5029200"/>
                <a:gd name="connsiteY1" fmla="*/ 2514601 h 5029200"/>
                <a:gd name="connsiteX2" fmla="*/ 2514601 w 5029200"/>
                <a:gd name="connsiteY2" fmla="*/ 4570576 h 5029200"/>
                <a:gd name="connsiteX3" fmla="*/ 4570576 w 5029200"/>
                <a:gd name="connsiteY3" fmla="*/ 2514601 h 5029200"/>
                <a:gd name="connsiteX4" fmla="*/ 2514601 w 5029200"/>
                <a:gd name="connsiteY4" fmla="*/ 458626 h 5029200"/>
                <a:gd name="connsiteX5" fmla="*/ 2514600 w 5029200"/>
                <a:gd name="connsiteY5" fmla="*/ 0 h 5029200"/>
                <a:gd name="connsiteX6" fmla="*/ 5029200 w 5029200"/>
                <a:gd name="connsiteY6" fmla="*/ 2514600 h 5029200"/>
                <a:gd name="connsiteX7" fmla="*/ 2514600 w 5029200"/>
                <a:gd name="connsiteY7" fmla="*/ 5029200 h 5029200"/>
                <a:gd name="connsiteX8" fmla="*/ 0 w 5029200"/>
                <a:gd name="connsiteY8" fmla="*/ 2514600 h 5029200"/>
                <a:gd name="connsiteX9" fmla="*/ 2514600 w 5029200"/>
                <a:gd name="connsiteY9" fmla="*/ 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9200" h="5029200">
                  <a:moveTo>
                    <a:pt x="2514601" y="458626"/>
                  </a:moveTo>
                  <a:cubicBezTo>
                    <a:pt x="1379117" y="458626"/>
                    <a:pt x="458626" y="1379117"/>
                    <a:pt x="458626" y="2514601"/>
                  </a:cubicBezTo>
                  <a:cubicBezTo>
                    <a:pt x="458626" y="3650085"/>
                    <a:pt x="1379117" y="4570576"/>
                    <a:pt x="2514601" y="4570576"/>
                  </a:cubicBezTo>
                  <a:cubicBezTo>
                    <a:pt x="3650085" y="4570576"/>
                    <a:pt x="4570576" y="3650085"/>
                    <a:pt x="4570576" y="2514601"/>
                  </a:cubicBezTo>
                  <a:cubicBezTo>
                    <a:pt x="4570576" y="1379117"/>
                    <a:pt x="3650085" y="458626"/>
                    <a:pt x="2514601" y="458626"/>
                  </a:cubicBezTo>
                  <a:close/>
                  <a:moveTo>
                    <a:pt x="2514600" y="0"/>
                  </a:moveTo>
                  <a:cubicBezTo>
                    <a:pt x="3903375" y="0"/>
                    <a:pt x="5029200" y="1125825"/>
                    <a:pt x="5029200" y="2514600"/>
                  </a:cubicBezTo>
                  <a:cubicBezTo>
                    <a:pt x="5029200" y="3903375"/>
                    <a:pt x="3903375" y="5029200"/>
                    <a:pt x="2514600" y="5029200"/>
                  </a:cubicBezTo>
                  <a:cubicBezTo>
                    <a:pt x="1125825" y="5029200"/>
                    <a:pt x="0" y="3903375"/>
                    <a:pt x="0" y="2514600"/>
                  </a:cubicBezTo>
                  <a:cubicBezTo>
                    <a:pt x="0" y="1125825"/>
                    <a:pt x="1125825" y="0"/>
                    <a:pt x="2514600" y="0"/>
                  </a:cubicBezTo>
                  <a:close/>
                </a:path>
              </a:pathLst>
            </a:custGeom>
            <a:solidFill>
              <a:schemeClr val="bg1">
                <a:alpha val="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59" name="Title 1"/>
          <p:cNvSpPr>
            <a:spLocks noGrp="1"/>
          </p:cNvSpPr>
          <p:nvPr>
            <p:ph type="title"/>
          </p:nvPr>
        </p:nvSpPr>
        <p:spPr>
          <a:xfrm>
            <a:off x="508177" y="4121156"/>
            <a:ext cx="11175647" cy="609600"/>
          </a:xfrm>
        </p:spPr>
        <p:txBody>
          <a:bodyPr>
            <a:noAutofit/>
          </a:bodyPr>
          <a:lstStyle/>
          <a:p>
            <a:r>
              <a:rPr lang="en-US" sz="9600" dirty="0">
                <a:solidFill>
                  <a:prstClr val="white"/>
                </a:solidFill>
              </a:rPr>
              <a:t>agenda</a:t>
            </a:r>
            <a:endParaRPr lang="en-US" sz="9600" dirty="0"/>
          </a:p>
        </p:txBody>
      </p:sp>
      <p:sp>
        <p:nvSpPr>
          <p:cNvPr id="18" name="Freeform 75"/>
          <p:cNvSpPr>
            <a:spLocks noEditPoints="1"/>
          </p:cNvSpPr>
          <p:nvPr/>
        </p:nvSpPr>
        <p:spPr bwMode="auto">
          <a:xfrm>
            <a:off x="5700044" y="2544995"/>
            <a:ext cx="937261" cy="1147043"/>
          </a:xfrm>
          <a:custGeom>
            <a:avLst/>
            <a:gdLst>
              <a:gd name="T0" fmla="*/ 144 w 152"/>
              <a:gd name="T1" fmla="*/ 25 h 186"/>
              <a:gd name="T2" fmla="*/ 110 w 152"/>
              <a:gd name="T3" fmla="*/ 25 h 186"/>
              <a:gd name="T4" fmla="*/ 110 w 152"/>
              <a:gd name="T5" fmla="*/ 17 h 186"/>
              <a:gd name="T6" fmla="*/ 101 w 152"/>
              <a:gd name="T7" fmla="*/ 8 h 186"/>
              <a:gd name="T8" fmla="*/ 85 w 152"/>
              <a:gd name="T9" fmla="*/ 8 h 186"/>
              <a:gd name="T10" fmla="*/ 76 w 152"/>
              <a:gd name="T11" fmla="*/ 0 h 186"/>
              <a:gd name="T12" fmla="*/ 68 w 152"/>
              <a:gd name="T13" fmla="*/ 8 h 186"/>
              <a:gd name="T14" fmla="*/ 51 w 152"/>
              <a:gd name="T15" fmla="*/ 8 h 186"/>
              <a:gd name="T16" fmla="*/ 42 w 152"/>
              <a:gd name="T17" fmla="*/ 17 h 186"/>
              <a:gd name="T18" fmla="*/ 42 w 152"/>
              <a:gd name="T19" fmla="*/ 25 h 186"/>
              <a:gd name="T20" fmla="*/ 9 w 152"/>
              <a:gd name="T21" fmla="*/ 25 h 186"/>
              <a:gd name="T22" fmla="*/ 0 w 152"/>
              <a:gd name="T23" fmla="*/ 34 h 186"/>
              <a:gd name="T24" fmla="*/ 0 w 152"/>
              <a:gd name="T25" fmla="*/ 177 h 186"/>
              <a:gd name="T26" fmla="*/ 9 w 152"/>
              <a:gd name="T27" fmla="*/ 186 h 186"/>
              <a:gd name="T28" fmla="*/ 144 w 152"/>
              <a:gd name="T29" fmla="*/ 186 h 186"/>
              <a:gd name="T30" fmla="*/ 152 w 152"/>
              <a:gd name="T31" fmla="*/ 177 h 186"/>
              <a:gd name="T32" fmla="*/ 152 w 152"/>
              <a:gd name="T33" fmla="*/ 34 h 186"/>
              <a:gd name="T34" fmla="*/ 144 w 152"/>
              <a:gd name="T35" fmla="*/ 25 h 186"/>
              <a:gd name="T36" fmla="*/ 51 w 152"/>
              <a:gd name="T37" fmla="*/ 17 h 186"/>
              <a:gd name="T38" fmla="*/ 101 w 152"/>
              <a:gd name="T39" fmla="*/ 17 h 186"/>
              <a:gd name="T40" fmla="*/ 101 w 152"/>
              <a:gd name="T41" fmla="*/ 34 h 186"/>
              <a:gd name="T42" fmla="*/ 51 w 152"/>
              <a:gd name="T43" fmla="*/ 34 h 186"/>
              <a:gd name="T44" fmla="*/ 51 w 152"/>
              <a:gd name="T45" fmla="*/ 17 h 186"/>
              <a:gd name="T46" fmla="*/ 144 w 152"/>
              <a:gd name="T47" fmla="*/ 177 h 186"/>
              <a:gd name="T48" fmla="*/ 9 w 152"/>
              <a:gd name="T49" fmla="*/ 177 h 186"/>
              <a:gd name="T50" fmla="*/ 9 w 152"/>
              <a:gd name="T51" fmla="*/ 59 h 186"/>
              <a:gd name="T52" fmla="*/ 144 w 152"/>
              <a:gd name="T53" fmla="*/ 59 h 186"/>
              <a:gd name="T54" fmla="*/ 144 w 152"/>
              <a:gd name="T55" fmla="*/ 177 h 186"/>
              <a:gd name="T56" fmla="*/ 144 w 152"/>
              <a:gd name="T57" fmla="*/ 51 h 186"/>
              <a:gd name="T58" fmla="*/ 9 w 152"/>
              <a:gd name="T59" fmla="*/ 51 h 186"/>
              <a:gd name="T60" fmla="*/ 9 w 152"/>
              <a:gd name="T61" fmla="*/ 34 h 186"/>
              <a:gd name="T62" fmla="*/ 42 w 152"/>
              <a:gd name="T63" fmla="*/ 34 h 186"/>
              <a:gd name="T64" fmla="*/ 51 w 152"/>
              <a:gd name="T65" fmla="*/ 42 h 186"/>
              <a:gd name="T66" fmla="*/ 101 w 152"/>
              <a:gd name="T67" fmla="*/ 42 h 186"/>
              <a:gd name="T68" fmla="*/ 110 w 152"/>
              <a:gd name="T69" fmla="*/ 34 h 186"/>
              <a:gd name="T70" fmla="*/ 144 w 152"/>
              <a:gd name="T71" fmla="*/ 34 h 186"/>
              <a:gd name="T72" fmla="*/ 144 w 152"/>
              <a:gd name="T73" fmla="*/ 51 h 186"/>
              <a:gd name="T74" fmla="*/ 30 w 152"/>
              <a:gd name="T75" fmla="*/ 93 h 186"/>
              <a:gd name="T76" fmla="*/ 80 w 152"/>
              <a:gd name="T77" fmla="*/ 93 h 186"/>
              <a:gd name="T78" fmla="*/ 85 w 152"/>
              <a:gd name="T79" fmla="*/ 88 h 186"/>
              <a:gd name="T80" fmla="*/ 80 w 152"/>
              <a:gd name="T81" fmla="*/ 84 h 186"/>
              <a:gd name="T82" fmla="*/ 30 w 152"/>
              <a:gd name="T83" fmla="*/ 84 h 186"/>
              <a:gd name="T84" fmla="*/ 25 w 152"/>
              <a:gd name="T85" fmla="*/ 88 h 186"/>
              <a:gd name="T86" fmla="*/ 30 w 152"/>
              <a:gd name="T87" fmla="*/ 93 h 186"/>
              <a:gd name="T88" fmla="*/ 30 w 152"/>
              <a:gd name="T89" fmla="*/ 143 h 186"/>
              <a:gd name="T90" fmla="*/ 106 w 152"/>
              <a:gd name="T91" fmla="*/ 143 h 186"/>
              <a:gd name="T92" fmla="*/ 110 w 152"/>
              <a:gd name="T93" fmla="*/ 139 h 186"/>
              <a:gd name="T94" fmla="*/ 106 w 152"/>
              <a:gd name="T95" fmla="*/ 135 h 186"/>
              <a:gd name="T96" fmla="*/ 30 w 152"/>
              <a:gd name="T97" fmla="*/ 135 h 186"/>
              <a:gd name="T98" fmla="*/ 25 w 152"/>
              <a:gd name="T99" fmla="*/ 139 h 186"/>
              <a:gd name="T100" fmla="*/ 30 w 152"/>
              <a:gd name="T101" fmla="*/ 143 h 186"/>
              <a:gd name="T102" fmla="*/ 30 w 152"/>
              <a:gd name="T103" fmla="*/ 118 h 186"/>
              <a:gd name="T104" fmla="*/ 123 w 152"/>
              <a:gd name="T105" fmla="*/ 118 h 186"/>
              <a:gd name="T106" fmla="*/ 127 w 152"/>
              <a:gd name="T107" fmla="*/ 114 h 186"/>
              <a:gd name="T108" fmla="*/ 123 w 152"/>
              <a:gd name="T109" fmla="*/ 110 h 186"/>
              <a:gd name="T110" fmla="*/ 30 w 152"/>
              <a:gd name="T111" fmla="*/ 110 h 186"/>
              <a:gd name="T112" fmla="*/ 25 w 152"/>
              <a:gd name="T113" fmla="*/ 114 h 186"/>
              <a:gd name="T114" fmla="*/ 30 w 152"/>
              <a:gd name="T115" fmla="*/ 11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2" h="186">
                <a:moveTo>
                  <a:pt x="144" y="25"/>
                </a:moveTo>
                <a:cubicBezTo>
                  <a:pt x="110" y="25"/>
                  <a:pt x="110" y="25"/>
                  <a:pt x="110" y="25"/>
                </a:cubicBezTo>
                <a:cubicBezTo>
                  <a:pt x="110" y="17"/>
                  <a:pt x="110" y="17"/>
                  <a:pt x="110" y="17"/>
                </a:cubicBezTo>
                <a:cubicBezTo>
                  <a:pt x="110" y="12"/>
                  <a:pt x="106" y="8"/>
                  <a:pt x="101" y="8"/>
                </a:cubicBezTo>
                <a:cubicBezTo>
                  <a:pt x="85" y="8"/>
                  <a:pt x="85" y="8"/>
                  <a:pt x="85" y="8"/>
                </a:cubicBezTo>
                <a:cubicBezTo>
                  <a:pt x="85" y="4"/>
                  <a:pt x="81" y="0"/>
                  <a:pt x="76" y="0"/>
                </a:cubicBezTo>
                <a:cubicBezTo>
                  <a:pt x="71" y="0"/>
                  <a:pt x="68" y="4"/>
                  <a:pt x="68" y="8"/>
                </a:cubicBezTo>
                <a:cubicBezTo>
                  <a:pt x="51" y="8"/>
                  <a:pt x="51" y="8"/>
                  <a:pt x="51" y="8"/>
                </a:cubicBezTo>
                <a:cubicBezTo>
                  <a:pt x="46" y="8"/>
                  <a:pt x="42" y="12"/>
                  <a:pt x="42" y="17"/>
                </a:cubicBezTo>
                <a:cubicBezTo>
                  <a:pt x="42" y="25"/>
                  <a:pt x="42" y="25"/>
                  <a:pt x="42" y="25"/>
                </a:cubicBezTo>
                <a:cubicBezTo>
                  <a:pt x="9" y="25"/>
                  <a:pt x="9" y="25"/>
                  <a:pt x="9" y="25"/>
                </a:cubicBezTo>
                <a:cubicBezTo>
                  <a:pt x="4" y="25"/>
                  <a:pt x="0" y="29"/>
                  <a:pt x="0" y="34"/>
                </a:cubicBezTo>
                <a:cubicBezTo>
                  <a:pt x="0" y="177"/>
                  <a:pt x="0" y="177"/>
                  <a:pt x="0" y="177"/>
                </a:cubicBezTo>
                <a:cubicBezTo>
                  <a:pt x="0" y="182"/>
                  <a:pt x="4" y="186"/>
                  <a:pt x="9" y="186"/>
                </a:cubicBezTo>
                <a:cubicBezTo>
                  <a:pt x="144" y="186"/>
                  <a:pt x="144" y="186"/>
                  <a:pt x="144" y="186"/>
                </a:cubicBezTo>
                <a:cubicBezTo>
                  <a:pt x="148" y="186"/>
                  <a:pt x="152" y="182"/>
                  <a:pt x="152" y="177"/>
                </a:cubicBezTo>
                <a:cubicBezTo>
                  <a:pt x="152" y="34"/>
                  <a:pt x="152" y="34"/>
                  <a:pt x="152" y="34"/>
                </a:cubicBezTo>
                <a:cubicBezTo>
                  <a:pt x="152" y="29"/>
                  <a:pt x="148" y="25"/>
                  <a:pt x="144" y="25"/>
                </a:cubicBezTo>
                <a:close/>
                <a:moveTo>
                  <a:pt x="51" y="17"/>
                </a:moveTo>
                <a:cubicBezTo>
                  <a:pt x="101" y="17"/>
                  <a:pt x="101" y="17"/>
                  <a:pt x="101" y="17"/>
                </a:cubicBezTo>
                <a:cubicBezTo>
                  <a:pt x="101" y="34"/>
                  <a:pt x="101" y="34"/>
                  <a:pt x="101" y="34"/>
                </a:cubicBezTo>
                <a:cubicBezTo>
                  <a:pt x="51" y="34"/>
                  <a:pt x="51" y="34"/>
                  <a:pt x="51" y="34"/>
                </a:cubicBezTo>
                <a:lnTo>
                  <a:pt x="51" y="17"/>
                </a:lnTo>
                <a:close/>
                <a:moveTo>
                  <a:pt x="144" y="177"/>
                </a:moveTo>
                <a:cubicBezTo>
                  <a:pt x="9" y="177"/>
                  <a:pt x="9" y="177"/>
                  <a:pt x="9" y="177"/>
                </a:cubicBezTo>
                <a:cubicBezTo>
                  <a:pt x="9" y="59"/>
                  <a:pt x="9" y="59"/>
                  <a:pt x="9" y="59"/>
                </a:cubicBezTo>
                <a:cubicBezTo>
                  <a:pt x="144" y="59"/>
                  <a:pt x="144" y="59"/>
                  <a:pt x="144" y="59"/>
                </a:cubicBezTo>
                <a:lnTo>
                  <a:pt x="144" y="177"/>
                </a:lnTo>
                <a:close/>
                <a:moveTo>
                  <a:pt x="144" y="51"/>
                </a:moveTo>
                <a:cubicBezTo>
                  <a:pt x="9" y="51"/>
                  <a:pt x="9" y="51"/>
                  <a:pt x="9" y="51"/>
                </a:cubicBezTo>
                <a:cubicBezTo>
                  <a:pt x="9" y="34"/>
                  <a:pt x="9" y="34"/>
                  <a:pt x="9" y="34"/>
                </a:cubicBezTo>
                <a:cubicBezTo>
                  <a:pt x="42" y="34"/>
                  <a:pt x="42" y="34"/>
                  <a:pt x="42" y="34"/>
                </a:cubicBezTo>
                <a:cubicBezTo>
                  <a:pt x="42" y="38"/>
                  <a:pt x="46" y="42"/>
                  <a:pt x="51" y="42"/>
                </a:cubicBezTo>
                <a:cubicBezTo>
                  <a:pt x="101" y="42"/>
                  <a:pt x="101" y="42"/>
                  <a:pt x="101" y="42"/>
                </a:cubicBezTo>
                <a:cubicBezTo>
                  <a:pt x="106" y="42"/>
                  <a:pt x="110" y="38"/>
                  <a:pt x="110" y="34"/>
                </a:cubicBezTo>
                <a:cubicBezTo>
                  <a:pt x="144" y="34"/>
                  <a:pt x="144" y="34"/>
                  <a:pt x="144" y="34"/>
                </a:cubicBezTo>
                <a:lnTo>
                  <a:pt x="144" y="51"/>
                </a:lnTo>
                <a:close/>
                <a:moveTo>
                  <a:pt x="30" y="93"/>
                </a:moveTo>
                <a:cubicBezTo>
                  <a:pt x="80" y="93"/>
                  <a:pt x="80" y="93"/>
                  <a:pt x="80" y="93"/>
                </a:cubicBezTo>
                <a:cubicBezTo>
                  <a:pt x="83" y="93"/>
                  <a:pt x="85" y="91"/>
                  <a:pt x="85" y="88"/>
                </a:cubicBezTo>
                <a:cubicBezTo>
                  <a:pt x="85" y="86"/>
                  <a:pt x="83" y="84"/>
                  <a:pt x="80" y="84"/>
                </a:cubicBezTo>
                <a:cubicBezTo>
                  <a:pt x="30" y="84"/>
                  <a:pt x="30" y="84"/>
                  <a:pt x="30" y="84"/>
                </a:cubicBezTo>
                <a:cubicBezTo>
                  <a:pt x="27" y="84"/>
                  <a:pt x="25" y="86"/>
                  <a:pt x="25" y="88"/>
                </a:cubicBezTo>
                <a:cubicBezTo>
                  <a:pt x="25" y="91"/>
                  <a:pt x="27" y="93"/>
                  <a:pt x="30" y="93"/>
                </a:cubicBezTo>
                <a:close/>
                <a:moveTo>
                  <a:pt x="30" y="143"/>
                </a:moveTo>
                <a:cubicBezTo>
                  <a:pt x="106" y="143"/>
                  <a:pt x="106" y="143"/>
                  <a:pt x="106" y="143"/>
                </a:cubicBezTo>
                <a:cubicBezTo>
                  <a:pt x="108" y="143"/>
                  <a:pt x="110" y="141"/>
                  <a:pt x="110" y="139"/>
                </a:cubicBezTo>
                <a:cubicBezTo>
                  <a:pt x="110" y="137"/>
                  <a:pt x="108" y="135"/>
                  <a:pt x="106" y="135"/>
                </a:cubicBezTo>
                <a:cubicBezTo>
                  <a:pt x="30" y="135"/>
                  <a:pt x="30" y="135"/>
                  <a:pt x="30" y="135"/>
                </a:cubicBezTo>
                <a:cubicBezTo>
                  <a:pt x="27" y="135"/>
                  <a:pt x="25" y="137"/>
                  <a:pt x="25" y="139"/>
                </a:cubicBezTo>
                <a:cubicBezTo>
                  <a:pt x="25" y="141"/>
                  <a:pt x="27" y="143"/>
                  <a:pt x="30" y="143"/>
                </a:cubicBezTo>
                <a:close/>
                <a:moveTo>
                  <a:pt x="30" y="118"/>
                </a:moveTo>
                <a:cubicBezTo>
                  <a:pt x="123" y="118"/>
                  <a:pt x="123" y="118"/>
                  <a:pt x="123" y="118"/>
                </a:cubicBezTo>
                <a:cubicBezTo>
                  <a:pt x="125" y="118"/>
                  <a:pt x="127" y="116"/>
                  <a:pt x="127" y="114"/>
                </a:cubicBezTo>
                <a:cubicBezTo>
                  <a:pt x="127" y="111"/>
                  <a:pt x="125" y="110"/>
                  <a:pt x="123" y="110"/>
                </a:cubicBezTo>
                <a:cubicBezTo>
                  <a:pt x="30" y="110"/>
                  <a:pt x="30" y="110"/>
                  <a:pt x="30" y="110"/>
                </a:cubicBezTo>
                <a:cubicBezTo>
                  <a:pt x="27" y="110"/>
                  <a:pt x="25" y="111"/>
                  <a:pt x="25" y="114"/>
                </a:cubicBezTo>
                <a:cubicBezTo>
                  <a:pt x="25" y="116"/>
                  <a:pt x="27" y="118"/>
                  <a:pt x="30" y="118"/>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endParaRPr>
          </a:p>
        </p:txBody>
      </p:sp>
    </p:spTree>
    <p:extLst>
      <p:ext uri="{BB962C8B-B14F-4D97-AF65-F5344CB8AC3E}">
        <p14:creationId xmlns:p14="http://schemas.microsoft.com/office/powerpoint/2010/main" val="126267152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4"/>
                                        </p:tgtEl>
                                        <p:attrNameLst>
                                          <p:attrName>style.visibility</p:attrName>
                                        </p:attrNameLst>
                                      </p:cBhvr>
                                      <p:to>
                                        <p:strVal val="visible"/>
                                      </p:to>
                                    </p:set>
                                    <p:animEffect transition="in" filter="fade">
                                      <p:cBhvr>
                                        <p:cTn id="7" dur="500"/>
                                        <p:tgtEl>
                                          <p:spTgt spid="25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childTnLst>
                          </p:cTn>
                        </p:par>
                        <p:par>
                          <p:cTn id="11" fill="hold">
                            <p:stCondLst>
                              <p:cond delay="500"/>
                            </p:stCondLst>
                            <p:childTnLst>
                              <p:par>
                                <p:cTn id="12" presetID="2" presetClass="entr" presetSubtype="4" fill="hold" grpId="0" nodeType="afterEffect">
                                  <p:stCondLst>
                                    <p:cond delay="0"/>
                                  </p:stCondLst>
                                  <p:childTnLst>
                                    <p:set>
                                      <p:cBhvr>
                                        <p:cTn id="13" dur="1" fill="hold">
                                          <p:stCondLst>
                                            <p:cond delay="0"/>
                                          </p:stCondLst>
                                        </p:cTn>
                                        <p:tgtEl>
                                          <p:spTgt spid="259"/>
                                        </p:tgtEl>
                                        <p:attrNameLst>
                                          <p:attrName>style.visibility</p:attrName>
                                        </p:attrNameLst>
                                      </p:cBhvr>
                                      <p:to>
                                        <p:strVal val="visible"/>
                                      </p:to>
                                    </p:set>
                                    <p:anim calcmode="lin" valueType="num">
                                      <p:cBhvr additive="base">
                                        <p:cTn id="14" dur="500" fill="hold"/>
                                        <p:tgtEl>
                                          <p:spTgt spid="259"/>
                                        </p:tgtEl>
                                        <p:attrNameLst>
                                          <p:attrName>ppt_x</p:attrName>
                                        </p:attrNameLst>
                                      </p:cBhvr>
                                      <p:tavLst>
                                        <p:tav tm="0">
                                          <p:val>
                                            <p:strVal val="#ppt_x"/>
                                          </p:val>
                                        </p:tav>
                                        <p:tav tm="100000">
                                          <p:val>
                                            <p:strVal val="#ppt_x"/>
                                          </p:val>
                                        </p:tav>
                                      </p:tavLst>
                                    </p:anim>
                                    <p:anim calcmode="lin" valueType="num">
                                      <p:cBhvr additive="base">
                                        <p:cTn id="15" dur="500" fill="hold"/>
                                        <p:tgtEl>
                                          <p:spTgt spid="2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 grpId="0"/>
      <p:bldP spid="1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3416320"/>
          </a:xfrm>
          <a:prstGeom prst="rect">
            <a:avLst/>
          </a:prstGeom>
          <a:noFill/>
        </p:spPr>
        <p:txBody>
          <a:bodyPr wrap="square" rtlCol="0">
            <a:spAutoFit/>
          </a:bodyPr>
          <a:lstStyle/>
          <a:p>
            <a:pPr marL="342900" indent="-342900">
              <a:buFont typeface="Arial" panose="020B0604020202020204" pitchFamily="34" charset="0"/>
              <a:buChar char="•"/>
            </a:pPr>
            <a:r>
              <a:rPr lang="en-US" sz="2400" dirty="0" err="1">
                <a:solidFill>
                  <a:schemeClr val="bg1"/>
                </a:solidFill>
                <a:latin typeface="Raleway Medium" panose="020B0603030101060003" pitchFamily="34" charset="77"/>
              </a:rPr>
              <a:t>REpresentational</a:t>
            </a:r>
            <a:r>
              <a:rPr lang="en-US" sz="2400" dirty="0">
                <a:solidFill>
                  <a:schemeClr val="bg1"/>
                </a:solidFill>
                <a:latin typeface="Raleway Medium" panose="020B0603030101060003" pitchFamily="34" charset="77"/>
              </a:rPr>
              <a:t> State Transfer</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Stateless. No stored context on the server</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Uniform interface and commonality among different parts</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Key abstraction is the resource. Actions are taken on a resource.</a:t>
            </a:r>
          </a:p>
          <a:p>
            <a:pPr marL="800100" lvl="1" indent="-342900">
              <a:buFont typeface="Arial" panose="020B0604020202020204" pitchFamily="34" charset="0"/>
              <a:buChar char="•"/>
            </a:pPr>
            <a:r>
              <a:rPr lang="en-US" sz="2400" dirty="0">
                <a:solidFill>
                  <a:schemeClr val="bg1"/>
                </a:solidFill>
                <a:latin typeface="Raleway Medium" panose="020B0603030101060003" pitchFamily="34" charset="77"/>
              </a:rPr>
              <a:t>For example, order is a resource. Actions are GET, POST, PATCH, DELETE, etc.</a:t>
            </a: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49" y="369988"/>
            <a:ext cx="10595727" cy="609600"/>
          </a:xfrm>
        </p:spPr>
        <p:txBody>
          <a:bodyPr>
            <a:noAutofit/>
          </a:bodyPr>
          <a:lstStyle/>
          <a:p>
            <a:pPr algn="l"/>
            <a:r>
              <a:rPr lang="en-US" sz="6000" dirty="0">
                <a:solidFill>
                  <a:prstClr val="white"/>
                </a:solidFill>
              </a:rPr>
              <a:t>Rest </a:t>
            </a:r>
            <a:r>
              <a:rPr lang="en-US" sz="6000" dirty="0" err="1">
                <a:solidFill>
                  <a:prstClr val="white"/>
                </a:solidFill>
              </a:rPr>
              <a:t>api</a:t>
            </a:r>
            <a:r>
              <a:rPr lang="en-US" sz="6000" dirty="0">
                <a:solidFill>
                  <a:prstClr val="white"/>
                </a:solidFill>
              </a:rPr>
              <a:t>- </a:t>
            </a:r>
            <a:r>
              <a:rPr lang="en-US" sz="6000" dirty="0">
                <a:solidFill>
                  <a:schemeClr val="accent3"/>
                </a:solidFill>
              </a:rPr>
              <a:t>overview</a:t>
            </a:r>
            <a:endParaRPr lang="en-US" sz="6000" dirty="0"/>
          </a:p>
        </p:txBody>
      </p:sp>
    </p:spTree>
    <p:extLst>
      <p:ext uri="{BB962C8B-B14F-4D97-AF65-F5344CB8AC3E}">
        <p14:creationId xmlns:p14="http://schemas.microsoft.com/office/powerpoint/2010/main" val="298847960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Disposable infrastructure</a:t>
            </a:r>
            <a:endParaRPr lang="en-US" sz="9600" dirty="0"/>
          </a:p>
        </p:txBody>
      </p:sp>
      <p:pic>
        <p:nvPicPr>
          <p:cNvPr id="27" name="Picture 26">
            <a:extLst>
              <a:ext uri="{FF2B5EF4-FFF2-40B4-BE49-F238E27FC236}">
                <a16:creationId xmlns:a16="http://schemas.microsoft.com/office/drawing/2014/main" id="{67FA2760-EC0D-4547-A7A8-7BF5E08A88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325" y="2295748"/>
            <a:ext cx="2095500" cy="1803400"/>
          </a:xfrm>
          <a:prstGeom prst="rect">
            <a:avLst/>
          </a:prstGeom>
        </p:spPr>
      </p:pic>
    </p:spTree>
    <p:extLst>
      <p:ext uri="{BB962C8B-B14F-4D97-AF65-F5344CB8AC3E}">
        <p14:creationId xmlns:p14="http://schemas.microsoft.com/office/powerpoint/2010/main" val="21615683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We want to build immutable components. They are built and then never changed. Any changes require building a fresh component. Docker is perfect for this.</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When things go wrong, we throw it away rather than trying to recover it. This is disposable. </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This makes environments fast to recover and </a:t>
            </a:r>
            <a:r>
              <a:rPr lang="en-US" sz="2400" dirty="0" err="1">
                <a:solidFill>
                  <a:schemeClr val="bg1"/>
                </a:solidFill>
                <a:latin typeface="Raleway Medium" panose="020B0603030101060003" pitchFamily="34" charset="77"/>
              </a:rPr>
              <a:t>versionable</a:t>
            </a:r>
            <a:r>
              <a:rPr lang="en-US" sz="2400" dirty="0">
                <a:solidFill>
                  <a:schemeClr val="bg1"/>
                </a:solidFill>
                <a:latin typeface="Raleway Medium" panose="020B0603030101060003" pitchFamily="34" charset="77"/>
              </a:rPr>
              <a:t>. Time to recovery is super short!</a:t>
            </a:r>
          </a:p>
          <a:p>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49" y="369988"/>
            <a:ext cx="10595727" cy="609600"/>
          </a:xfrm>
        </p:spPr>
        <p:txBody>
          <a:bodyPr>
            <a:noAutofit/>
          </a:bodyPr>
          <a:lstStyle/>
          <a:p>
            <a:pPr algn="l"/>
            <a:r>
              <a:rPr lang="en-US" sz="6000" dirty="0">
                <a:solidFill>
                  <a:prstClr val="white"/>
                </a:solidFill>
              </a:rPr>
              <a:t>Disposable infrastructure - </a:t>
            </a:r>
            <a:r>
              <a:rPr lang="en-US" sz="6000" dirty="0">
                <a:solidFill>
                  <a:schemeClr val="accent3"/>
                </a:solidFill>
              </a:rPr>
              <a:t>overview</a:t>
            </a:r>
            <a:endParaRPr lang="en-US" sz="6000" dirty="0"/>
          </a:p>
        </p:txBody>
      </p:sp>
    </p:spTree>
    <p:extLst>
      <p:ext uri="{BB962C8B-B14F-4D97-AF65-F5344CB8AC3E}">
        <p14:creationId xmlns:p14="http://schemas.microsoft.com/office/powerpoint/2010/main" val="6848200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https://images.unsplash.com/photo-1432821596592-e2c18b78144f?fit=crop&amp;fm=jpg&amp;h=950&amp;ixlib=rb-0.3.5&amp;q=80&amp;w=192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7439" t="50" r="4914" b="50"/>
          <a:stretch>
            <a:fillRect/>
          </a:stretch>
        </p:blipFill>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30" name="AutoShape 30"/>
          <p:cNvSpPr>
            <a:spLocks/>
          </p:cNvSpPr>
          <p:nvPr/>
        </p:nvSpPr>
        <p:spPr bwMode="auto">
          <a:xfrm>
            <a:off x="-1" y="0"/>
            <a:ext cx="12206689" cy="685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60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grpSp>
        <p:nvGrpSpPr>
          <p:cNvPr id="254" name="Group 253"/>
          <p:cNvGrpSpPr/>
          <p:nvPr/>
        </p:nvGrpSpPr>
        <p:grpSpPr>
          <a:xfrm>
            <a:off x="3226333" y="615371"/>
            <a:ext cx="5739335" cy="5680926"/>
            <a:chOff x="3247911" y="615371"/>
            <a:chExt cx="5739335" cy="5680926"/>
          </a:xfrm>
        </p:grpSpPr>
        <p:sp>
          <p:nvSpPr>
            <p:cNvPr id="239" name="Freeform 238"/>
            <p:cNvSpPr/>
            <p:nvPr/>
          </p:nvSpPr>
          <p:spPr>
            <a:xfrm>
              <a:off x="3247911" y="615371"/>
              <a:ext cx="5739335" cy="5680926"/>
            </a:xfrm>
            <a:custGeom>
              <a:avLst/>
              <a:gdLst>
                <a:gd name="connsiteX0" fmla="*/ 2514601 w 5029200"/>
                <a:gd name="connsiteY0" fmla="*/ 458626 h 5029200"/>
                <a:gd name="connsiteX1" fmla="*/ 458626 w 5029200"/>
                <a:gd name="connsiteY1" fmla="*/ 2514601 h 5029200"/>
                <a:gd name="connsiteX2" fmla="*/ 2514601 w 5029200"/>
                <a:gd name="connsiteY2" fmla="*/ 4570576 h 5029200"/>
                <a:gd name="connsiteX3" fmla="*/ 4570576 w 5029200"/>
                <a:gd name="connsiteY3" fmla="*/ 2514601 h 5029200"/>
                <a:gd name="connsiteX4" fmla="*/ 2514601 w 5029200"/>
                <a:gd name="connsiteY4" fmla="*/ 458626 h 5029200"/>
                <a:gd name="connsiteX5" fmla="*/ 2514600 w 5029200"/>
                <a:gd name="connsiteY5" fmla="*/ 0 h 5029200"/>
                <a:gd name="connsiteX6" fmla="*/ 5029200 w 5029200"/>
                <a:gd name="connsiteY6" fmla="*/ 2514600 h 5029200"/>
                <a:gd name="connsiteX7" fmla="*/ 2514600 w 5029200"/>
                <a:gd name="connsiteY7" fmla="*/ 5029200 h 5029200"/>
                <a:gd name="connsiteX8" fmla="*/ 0 w 5029200"/>
                <a:gd name="connsiteY8" fmla="*/ 2514600 h 5029200"/>
                <a:gd name="connsiteX9" fmla="*/ 2514600 w 5029200"/>
                <a:gd name="connsiteY9" fmla="*/ 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9200" h="5029200">
                  <a:moveTo>
                    <a:pt x="2514601" y="458626"/>
                  </a:moveTo>
                  <a:cubicBezTo>
                    <a:pt x="1379117" y="458626"/>
                    <a:pt x="458626" y="1379117"/>
                    <a:pt x="458626" y="2514601"/>
                  </a:cubicBezTo>
                  <a:cubicBezTo>
                    <a:pt x="458626" y="3650085"/>
                    <a:pt x="1379117" y="4570576"/>
                    <a:pt x="2514601" y="4570576"/>
                  </a:cubicBezTo>
                  <a:cubicBezTo>
                    <a:pt x="3650085" y="4570576"/>
                    <a:pt x="4570576" y="3650085"/>
                    <a:pt x="4570576" y="2514601"/>
                  </a:cubicBezTo>
                  <a:cubicBezTo>
                    <a:pt x="4570576" y="1379117"/>
                    <a:pt x="3650085" y="458626"/>
                    <a:pt x="2514601" y="458626"/>
                  </a:cubicBezTo>
                  <a:close/>
                  <a:moveTo>
                    <a:pt x="2514600" y="0"/>
                  </a:moveTo>
                  <a:cubicBezTo>
                    <a:pt x="3903375" y="0"/>
                    <a:pt x="5029200" y="1125825"/>
                    <a:pt x="5029200" y="2514600"/>
                  </a:cubicBezTo>
                  <a:cubicBezTo>
                    <a:pt x="5029200" y="3903375"/>
                    <a:pt x="3903375" y="5029200"/>
                    <a:pt x="2514600" y="5029200"/>
                  </a:cubicBezTo>
                  <a:cubicBezTo>
                    <a:pt x="1125825" y="5029200"/>
                    <a:pt x="0" y="3903375"/>
                    <a:pt x="0" y="2514600"/>
                  </a:cubicBezTo>
                  <a:cubicBezTo>
                    <a:pt x="0" y="1125825"/>
                    <a:pt x="1125825" y="0"/>
                    <a:pt x="2514600" y="0"/>
                  </a:cubicBezTo>
                  <a:close/>
                </a:path>
              </a:pathLst>
            </a:custGeom>
            <a:solidFill>
              <a:schemeClr val="bg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Freeform 245"/>
            <p:cNvSpPr/>
            <p:nvPr/>
          </p:nvSpPr>
          <p:spPr>
            <a:xfrm>
              <a:off x="4115837" y="1473605"/>
              <a:ext cx="4060328" cy="4019006"/>
            </a:xfrm>
            <a:custGeom>
              <a:avLst/>
              <a:gdLst>
                <a:gd name="connsiteX0" fmla="*/ 2514601 w 5029200"/>
                <a:gd name="connsiteY0" fmla="*/ 458626 h 5029200"/>
                <a:gd name="connsiteX1" fmla="*/ 458626 w 5029200"/>
                <a:gd name="connsiteY1" fmla="*/ 2514601 h 5029200"/>
                <a:gd name="connsiteX2" fmla="*/ 2514601 w 5029200"/>
                <a:gd name="connsiteY2" fmla="*/ 4570576 h 5029200"/>
                <a:gd name="connsiteX3" fmla="*/ 4570576 w 5029200"/>
                <a:gd name="connsiteY3" fmla="*/ 2514601 h 5029200"/>
                <a:gd name="connsiteX4" fmla="*/ 2514601 w 5029200"/>
                <a:gd name="connsiteY4" fmla="*/ 458626 h 5029200"/>
                <a:gd name="connsiteX5" fmla="*/ 2514600 w 5029200"/>
                <a:gd name="connsiteY5" fmla="*/ 0 h 5029200"/>
                <a:gd name="connsiteX6" fmla="*/ 5029200 w 5029200"/>
                <a:gd name="connsiteY6" fmla="*/ 2514600 h 5029200"/>
                <a:gd name="connsiteX7" fmla="*/ 2514600 w 5029200"/>
                <a:gd name="connsiteY7" fmla="*/ 5029200 h 5029200"/>
                <a:gd name="connsiteX8" fmla="*/ 0 w 5029200"/>
                <a:gd name="connsiteY8" fmla="*/ 2514600 h 5029200"/>
                <a:gd name="connsiteX9" fmla="*/ 2514600 w 5029200"/>
                <a:gd name="connsiteY9" fmla="*/ 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9200" h="5029200">
                  <a:moveTo>
                    <a:pt x="2514601" y="458626"/>
                  </a:moveTo>
                  <a:cubicBezTo>
                    <a:pt x="1379117" y="458626"/>
                    <a:pt x="458626" y="1379117"/>
                    <a:pt x="458626" y="2514601"/>
                  </a:cubicBezTo>
                  <a:cubicBezTo>
                    <a:pt x="458626" y="3650085"/>
                    <a:pt x="1379117" y="4570576"/>
                    <a:pt x="2514601" y="4570576"/>
                  </a:cubicBezTo>
                  <a:cubicBezTo>
                    <a:pt x="3650085" y="4570576"/>
                    <a:pt x="4570576" y="3650085"/>
                    <a:pt x="4570576" y="2514601"/>
                  </a:cubicBezTo>
                  <a:cubicBezTo>
                    <a:pt x="4570576" y="1379117"/>
                    <a:pt x="3650085" y="458626"/>
                    <a:pt x="2514601" y="458626"/>
                  </a:cubicBezTo>
                  <a:close/>
                  <a:moveTo>
                    <a:pt x="2514600" y="0"/>
                  </a:moveTo>
                  <a:cubicBezTo>
                    <a:pt x="3903375" y="0"/>
                    <a:pt x="5029200" y="1125825"/>
                    <a:pt x="5029200" y="2514600"/>
                  </a:cubicBezTo>
                  <a:cubicBezTo>
                    <a:pt x="5029200" y="3903375"/>
                    <a:pt x="3903375" y="5029200"/>
                    <a:pt x="2514600" y="5029200"/>
                  </a:cubicBezTo>
                  <a:cubicBezTo>
                    <a:pt x="1125825" y="5029200"/>
                    <a:pt x="0" y="3903375"/>
                    <a:pt x="0" y="2514600"/>
                  </a:cubicBezTo>
                  <a:cubicBezTo>
                    <a:pt x="0" y="1125825"/>
                    <a:pt x="1125825" y="0"/>
                    <a:pt x="2514600" y="0"/>
                  </a:cubicBezTo>
                  <a:close/>
                </a:path>
              </a:pathLst>
            </a:custGeom>
            <a:solidFill>
              <a:schemeClr val="bg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7" name="Freeform 246"/>
            <p:cNvSpPr/>
            <p:nvPr/>
          </p:nvSpPr>
          <p:spPr>
            <a:xfrm>
              <a:off x="4846618" y="2194559"/>
              <a:ext cx="2607966" cy="2581425"/>
            </a:xfrm>
            <a:custGeom>
              <a:avLst/>
              <a:gdLst>
                <a:gd name="connsiteX0" fmla="*/ 2514601 w 5029200"/>
                <a:gd name="connsiteY0" fmla="*/ 458626 h 5029200"/>
                <a:gd name="connsiteX1" fmla="*/ 458626 w 5029200"/>
                <a:gd name="connsiteY1" fmla="*/ 2514601 h 5029200"/>
                <a:gd name="connsiteX2" fmla="*/ 2514601 w 5029200"/>
                <a:gd name="connsiteY2" fmla="*/ 4570576 h 5029200"/>
                <a:gd name="connsiteX3" fmla="*/ 4570576 w 5029200"/>
                <a:gd name="connsiteY3" fmla="*/ 2514601 h 5029200"/>
                <a:gd name="connsiteX4" fmla="*/ 2514601 w 5029200"/>
                <a:gd name="connsiteY4" fmla="*/ 458626 h 5029200"/>
                <a:gd name="connsiteX5" fmla="*/ 2514600 w 5029200"/>
                <a:gd name="connsiteY5" fmla="*/ 0 h 5029200"/>
                <a:gd name="connsiteX6" fmla="*/ 5029200 w 5029200"/>
                <a:gd name="connsiteY6" fmla="*/ 2514600 h 5029200"/>
                <a:gd name="connsiteX7" fmla="*/ 2514600 w 5029200"/>
                <a:gd name="connsiteY7" fmla="*/ 5029200 h 5029200"/>
                <a:gd name="connsiteX8" fmla="*/ 0 w 5029200"/>
                <a:gd name="connsiteY8" fmla="*/ 2514600 h 5029200"/>
                <a:gd name="connsiteX9" fmla="*/ 2514600 w 5029200"/>
                <a:gd name="connsiteY9" fmla="*/ 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9200" h="5029200">
                  <a:moveTo>
                    <a:pt x="2514601" y="458626"/>
                  </a:moveTo>
                  <a:cubicBezTo>
                    <a:pt x="1379117" y="458626"/>
                    <a:pt x="458626" y="1379117"/>
                    <a:pt x="458626" y="2514601"/>
                  </a:cubicBezTo>
                  <a:cubicBezTo>
                    <a:pt x="458626" y="3650085"/>
                    <a:pt x="1379117" y="4570576"/>
                    <a:pt x="2514601" y="4570576"/>
                  </a:cubicBezTo>
                  <a:cubicBezTo>
                    <a:pt x="3650085" y="4570576"/>
                    <a:pt x="4570576" y="3650085"/>
                    <a:pt x="4570576" y="2514601"/>
                  </a:cubicBezTo>
                  <a:cubicBezTo>
                    <a:pt x="4570576" y="1379117"/>
                    <a:pt x="3650085" y="458626"/>
                    <a:pt x="2514601" y="458626"/>
                  </a:cubicBezTo>
                  <a:close/>
                  <a:moveTo>
                    <a:pt x="2514600" y="0"/>
                  </a:moveTo>
                  <a:cubicBezTo>
                    <a:pt x="3903375" y="0"/>
                    <a:pt x="5029200" y="1125825"/>
                    <a:pt x="5029200" y="2514600"/>
                  </a:cubicBezTo>
                  <a:cubicBezTo>
                    <a:pt x="5029200" y="3903375"/>
                    <a:pt x="3903375" y="5029200"/>
                    <a:pt x="2514600" y="5029200"/>
                  </a:cubicBezTo>
                  <a:cubicBezTo>
                    <a:pt x="1125825" y="5029200"/>
                    <a:pt x="0" y="3903375"/>
                    <a:pt x="0" y="2514600"/>
                  </a:cubicBezTo>
                  <a:cubicBezTo>
                    <a:pt x="0" y="1125825"/>
                    <a:pt x="1125825" y="0"/>
                    <a:pt x="2514600" y="0"/>
                  </a:cubicBezTo>
                  <a:close/>
                </a:path>
              </a:pathLst>
            </a:custGeom>
            <a:solidFill>
              <a:schemeClr val="bg1">
                <a:alpha val="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59" name="Title 1"/>
          <p:cNvSpPr>
            <a:spLocks noGrp="1"/>
          </p:cNvSpPr>
          <p:nvPr>
            <p:ph type="title"/>
          </p:nvPr>
        </p:nvSpPr>
        <p:spPr>
          <a:xfrm>
            <a:off x="508177" y="4121155"/>
            <a:ext cx="11175647" cy="1860275"/>
          </a:xfrm>
        </p:spPr>
        <p:txBody>
          <a:bodyPr>
            <a:noAutofit/>
          </a:bodyPr>
          <a:lstStyle/>
          <a:p>
            <a:r>
              <a:rPr lang="en-US" dirty="0"/>
              <a:t>containers and docker</a:t>
            </a:r>
          </a:p>
        </p:txBody>
      </p:sp>
      <p:pic>
        <p:nvPicPr>
          <p:cNvPr id="10" name="Picture 9">
            <a:extLst>
              <a:ext uri="{FF2B5EF4-FFF2-40B4-BE49-F238E27FC236}">
                <a16:creationId xmlns:a16="http://schemas.microsoft.com/office/drawing/2014/main" id="{08351D69-793E-3C42-AC97-CE6469DE88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673" y="2509169"/>
            <a:ext cx="2095500" cy="1803400"/>
          </a:xfrm>
          <a:prstGeom prst="rect">
            <a:avLst/>
          </a:prstGeom>
        </p:spPr>
      </p:pic>
    </p:spTree>
    <p:extLst>
      <p:ext uri="{BB962C8B-B14F-4D97-AF65-F5344CB8AC3E}">
        <p14:creationId xmlns:p14="http://schemas.microsoft.com/office/powerpoint/2010/main" val="35489165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4"/>
                                        </p:tgtEl>
                                        <p:attrNameLst>
                                          <p:attrName>style.visibility</p:attrName>
                                        </p:attrNameLst>
                                      </p:cBhvr>
                                      <p:to>
                                        <p:strVal val="visible"/>
                                      </p:to>
                                    </p:set>
                                    <p:animEffect transition="in" filter="fade">
                                      <p:cBhvr>
                                        <p:cTn id="7" dur="500"/>
                                        <p:tgtEl>
                                          <p:spTgt spid="254"/>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259"/>
                                        </p:tgtEl>
                                        <p:attrNameLst>
                                          <p:attrName>style.visibility</p:attrName>
                                        </p:attrNameLst>
                                      </p:cBhvr>
                                      <p:to>
                                        <p:strVal val="visible"/>
                                      </p:to>
                                    </p:set>
                                    <p:anim calcmode="lin" valueType="num">
                                      <p:cBhvr additive="base">
                                        <p:cTn id="11" dur="500" fill="hold"/>
                                        <p:tgtEl>
                                          <p:spTgt spid="259"/>
                                        </p:tgtEl>
                                        <p:attrNameLst>
                                          <p:attrName>ppt_x</p:attrName>
                                        </p:attrNameLst>
                                      </p:cBhvr>
                                      <p:tavLst>
                                        <p:tav tm="0">
                                          <p:val>
                                            <p:strVal val="#ppt_x"/>
                                          </p:val>
                                        </p:tav>
                                        <p:tav tm="100000">
                                          <p:val>
                                            <p:strVal val="#ppt_x"/>
                                          </p:val>
                                        </p:tav>
                                      </p:tavLst>
                                    </p:anim>
                                    <p:anim calcmode="lin" valueType="num">
                                      <p:cBhvr additive="base">
                                        <p:cTn id="12" dur="500" fill="hold"/>
                                        <p:tgtEl>
                                          <p:spTgt spid="2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containers</a:t>
            </a:r>
            <a:endParaRPr lang="en-US" sz="9600" dirty="0"/>
          </a:p>
        </p:txBody>
      </p:sp>
      <p:pic>
        <p:nvPicPr>
          <p:cNvPr id="27" name="Picture 26">
            <a:extLst>
              <a:ext uri="{FF2B5EF4-FFF2-40B4-BE49-F238E27FC236}">
                <a16:creationId xmlns:a16="http://schemas.microsoft.com/office/drawing/2014/main" id="{639BE61C-965A-B94A-B5C1-2DC00D184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241" y="2488616"/>
            <a:ext cx="2095500" cy="1803400"/>
          </a:xfrm>
          <a:prstGeom prst="rect">
            <a:avLst/>
          </a:prstGeom>
        </p:spPr>
      </p:pic>
    </p:spTree>
    <p:extLst>
      <p:ext uri="{BB962C8B-B14F-4D97-AF65-F5344CB8AC3E}">
        <p14:creationId xmlns:p14="http://schemas.microsoft.com/office/powerpoint/2010/main" val="167411502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Containers are portable, entirely self contained machines that run on a host OS, whether virtual or bare metal.</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Containers run the same everywhere and can be run on different flavors of OS in the same way</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They can be clustered together on machines of different sizes.</a:t>
            </a: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8748074" cy="609600"/>
          </a:xfrm>
        </p:spPr>
        <p:txBody>
          <a:bodyPr>
            <a:noAutofit/>
          </a:bodyPr>
          <a:lstStyle/>
          <a:p>
            <a:pPr algn="l"/>
            <a:r>
              <a:rPr lang="en-US" sz="6000" dirty="0">
                <a:solidFill>
                  <a:prstClr val="white"/>
                </a:solidFill>
              </a:rPr>
              <a:t>containers – </a:t>
            </a:r>
            <a:r>
              <a:rPr lang="en-US" sz="6000" dirty="0">
                <a:solidFill>
                  <a:schemeClr val="accent3"/>
                </a:solidFill>
              </a:rPr>
              <a:t>what are they?</a:t>
            </a:r>
            <a:endParaRPr lang="en-US" sz="6000" dirty="0"/>
          </a:p>
        </p:txBody>
      </p:sp>
    </p:spTree>
    <p:extLst>
      <p:ext uri="{BB962C8B-B14F-4D97-AF65-F5344CB8AC3E}">
        <p14:creationId xmlns:p14="http://schemas.microsoft.com/office/powerpoint/2010/main" val="3319861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3" name="Title 2">
            <a:extLst>
              <a:ext uri="{FF2B5EF4-FFF2-40B4-BE49-F238E27FC236}">
                <a16:creationId xmlns:a16="http://schemas.microsoft.com/office/drawing/2014/main" id="{0B405D2E-4933-B64F-B7D8-F88AFB46A0D1}"/>
              </a:ext>
            </a:extLst>
          </p:cNvPr>
          <p:cNvSpPr>
            <a:spLocks noGrp="1"/>
          </p:cNvSpPr>
          <p:nvPr>
            <p:ph type="title"/>
          </p:nvPr>
        </p:nvSpPr>
        <p:spPr/>
        <p:txBody>
          <a:bodyPr/>
          <a:lstStyle/>
          <a:p>
            <a:r>
              <a:rPr lang="en-US" dirty="0"/>
              <a:t>container analogy</a:t>
            </a:r>
          </a:p>
        </p:txBody>
      </p:sp>
      <p:pic>
        <p:nvPicPr>
          <p:cNvPr id="5" name="Picture 4">
            <a:extLst>
              <a:ext uri="{FF2B5EF4-FFF2-40B4-BE49-F238E27FC236}">
                <a16:creationId xmlns:a16="http://schemas.microsoft.com/office/drawing/2014/main" id="{B80497EE-EA66-254E-A589-99B5904D11AE}"/>
              </a:ext>
            </a:extLst>
          </p:cNvPr>
          <p:cNvPicPr>
            <a:picLocks noChangeAspect="1"/>
          </p:cNvPicPr>
          <p:nvPr/>
        </p:nvPicPr>
        <p:blipFill>
          <a:blip r:embed="rId3"/>
          <a:stretch>
            <a:fillRect/>
          </a:stretch>
        </p:blipFill>
        <p:spPr>
          <a:xfrm>
            <a:off x="1289379" y="1130431"/>
            <a:ext cx="4086345" cy="2298569"/>
          </a:xfrm>
          <a:prstGeom prst="rect">
            <a:avLst/>
          </a:prstGeom>
        </p:spPr>
      </p:pic>
      <p:pic>
        <p:nvPicPr>
          <p:cNvPr id="9" name="Picture 8">
            <a:extLst>
              <a:ext uri="{FF2B5EF4-FFF2-40B4-BE49-F238E27FC236}">
                <a16:creationId xmlns:a16="http://schemas.microsoft.com/office/drawing/2014/main" id="{13F24824-E1B9-D243-8AB9-98766C1E0F30}"/>
              </a:ext>
            </a:extLst>
          </p:cNvPr>
          <p:cNvPicPr>
            <a:picLocks noChangeAspect="1"/>
          </p:cNvPicPr>
          <p:nvPr/>
        </p:nvPicPr>
        <p:blipFill>
          <a:blip r:embed="rId4"/>
          <a:stretch>
            <a:fillRect/>
          </a:stretch>
        </p:blipFill>
        <p:spPr>
          <a:xfrm>
            <a:off x="6747404" y="1130431"/>
            <a:ext cx="4079104" cy="2294496"/>
          </a:xfrm>
          <a:prstGeom prst="rect">
            <a:avLst/>
          </a:prstGeom>
        </p:spPr>
      </p:pic>
      <p:pic>
        <p:nvPicPr>
          <p:cNvPr id="6" name="Picture 5">
            <a:extLst>
              <a:ext uri="{FF2B5EF4-FFF2-40B4-BE49-F238E27FC236}">
                <a16:creationId xmlns:a16="http://schemas.microsoft.com/office/drawing/2014/main" id="{725F7005-BA27-8840-91C2-0E8042E4F839}"/>
              </a:ext>
            </a:extLst>
          </p:cNvPr>
          <p:cNvPicPr>
            <a:picLocks noChangeAspect="1"/>
          </p:cNvPicPr>
          <p:nvPr/>
        </p:nvPicPr>
        <p:blipFill>
          <a:blip r:embed="rId5"/>
          <a:stretch>
            <a:fillRect/>
          </a:stretch>
        </p:blipFill>
        <p:spPr>
          <a:xfrm>
            <a:off x="3757673" y="3901248"/>
            <a:ext cx="4778822" cy="2688087"/>
          </a:xfrm>
          <a:prstGeom prst="rect">
            <a:avLst/>
          </a:prstGeom>
        </p:spPr>
      </p:pic>
    </p:spTree>
    <p:extLst>
      <p:ext uri="{BB962C8B-B14F-4D97-AF65-F5344CB8AC3E}">
        <p14:creationId xmlns:p14="http://schemas.microsoft.com/office/powerpoint/2010/main" val="2966209324"/>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885361"/>
            <a:ext cx="9398524" cy="2862322"/>
          </a:xfrm>
          <a:prstGeom prst="rect">
            <a:avLst/>
          </a:prstGeom>
          <a:noFill/>
        </p:spPr>
        <p:txBody>
          <a:bodyPr wrap="square" rtlCol="0">
            <a:spAutoFit/>
          </a:bodyPr>
          <a:lstStyle/>
          <a:p>
            <a:pPr algn="ctr"/>
            <a:r>
              <a:rPr lang="en-US" sz="3600" dirty="0">
                <a:solidFill>
                  <a:schemeClr val="bg1"/>
                </a:solidFill>
                <a:latin typeface="Raleway Medium" panose="020B0603030101060003" pitchFamily="34" charset="77"/>
              </a:rPr>
              <a:t>What are some attributes of shipping containers and how does that translate to software?</a:t>
            </a:r>
          </a:p>
          <a:p>
            <a:pPr marL="342900" indent="-342900">
              <a:buFont typeface="Arial" panose="020B0604020202020204" pitchFamily="34" charset="0"/>
              <a:buChar char="•"/>
            </a:pPr>
            <a:endParaRPr lang="en-US" sz="3600"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sz="3600" dirty="0">
              <a:solidFill>
                <a:schemeClr val="bg1"/>
              </a:solidFill>
              <a:latin typeface="Raleway Medium" panose="020B0603030101060003" pitchFamily="34" charset="77"/>
            </a:endParaRPr>
          </a:p>
        </p:txBody>
      </p:sp>
      <p:sp>
        <p:nvSpPr>
          <p:cNvPr id="3" name="Title 2">
            <a:extLst>
              <a:ext uri="{FF2B5EF4-FFF2-40B4-BE49-F238E27FC236}">
                <a16:creationId xmlns:a16="http://schemas.microsoft.com/office/drawing/2014/main" id="{5F89F86E-BB28-454C-9FA8-D70FCB64578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778557311"/>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Containers are nothing more than a process that is isolated from other processes.</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They masquerade as virtual machines and act very much like them, but are nothing more than programs.</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Linux </a:t>
            </a:r>
            <a:r>
              <a:rPr lang="en-US" sz="2400" dirty="0" err="1">
                <a:solidFill>
                  <a:schemeClr val="bg1"/>
                </a:solidFill>
                <a:latin typeface="Raleway Medium" panose="020B0603030101060003" pitchFamily="34" charset="77"/>
              </a:rPr>
              <a:t>cgroups</a:t>
            </a:r>
            <a:r>
              <a:rPr lang="en-US" sz="2400" dirty="0">
                <a:solidFill>
                  <a:schemeClr val="bg1"/>
                </a:solidFill>
                <a:latin typeface="Raleway Medium" panose="020B0603030101060003" pitchFamily="34" charset="77"/>
              </a:rPr>
              <a:t> and namespaces provide the isolation.</a:t>
            </a: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49" y="369988"/>
            <a:ext cx="9671901" cy="609600"/>
          </a:xfrm>
        </p:spPr>
        <p:txBody>
          <a:bodyPr>
            <a:noAutofit/>
          </a:bodyPr>
          <a:lstStyle/>
          <a:p>
            <a:pPr algn="l"/>
            <a:r>
              <a:rPr lang="en-US" sz="6000" dirty="0">
                <a:solidFill>
                  <a:prstClr val="white"/>
                </a:solidFill>
              </a:rPr>
              <a:t>containers – </a:t>
            </a:r>
            <a:r>
              <a:rPr lang="en-US" sz="6000" dirty="0">
                <a:solidFill>
                  <a:schemeClr val="accent3"/>
                </a:solidFill>
              </a:rPr>
              <a:t>like a </a:t>
            </a:r>
            <a:r>
              <a:rPr lang="en-US" sz="6000" dirty="0" err="1">
                <a:solidFill>
                  <a:schemeClr val="accent3"/>
                </a:solidFill>
              </a:rPr>
              <a:t>vm</a:t>
            </a:r>
            <a:r>
              <a:rPr lang="en-US" sz="6000" dirty="0">
                <a:solidFill>
                  <a:schemeClr val="accent3"/>
                </a:solidFill>
              </a:rPr>
              <a:t>, but not a </a:t>
            </a:r>
            <a:r>
              <a:rPr lang="en-US" sz="6000" dirty="0" err="1">
                <a:solidFill>
                  <a:schemeClr val="accent3"/>
                </a:solidFill>
              </a:rPr>
              <a:t>vm</a:t>
            </a:r>
            <a:endParaRPr lang="en-US" sz="6000" dirty="0"/>
          </a:p>
        </p:txBody>
      </p:sp>
    </p:spTree>
    <p:extLst>
      <p:ext uri="{BB962C8B-B14F-4D97-AF65-F5344CB8AC3E}">
        <p14:creationId xmlns:p14="http://schemas.microsoft.com/office/powerpoint/2010/main" val="27651724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pic>
        <p:nvPicPr>
          <p:cNvPr id="2" name="Picture 1">
            <a:extLst>
              <a:ext uri="{FF2B5EF4-FFF2-40B4-BE49-F238E27FC236}">
                <a16:creationId xmlns:a16="http://schemas.microsoft.com/office/drawing/2014/main" id="{C3BA3056-2783-0743-8648-B558844DE2D1}"/>
              </a:ext>
            </a:extLst>
          </p:cNvPr>
          <p:cNvPicPr>
            <a:picLocks noChangeAspect="1"/>
          </p:cNvPicPr>
          <p:nvPr/>
        </p:nvPicPr>
        <p:blipFill>
          <a:blip r:embed="rId3"/>
          <a:stretch>
            <a:fillRect/>
          </a:stretch>
        </p:blipFill>
        <p:spPr>
          <a:xfrm>
            <a:off x="830469" y="467139"/>
            <a:ext cx="10619410" cy="5973418"/>
          </a:xfrm>
          <a:prstGeom prst="rect">
            <a:avLst/>
          </a:prstGeom>
        </p:spPr>
      </p:pic>
    </p:spTree>
    <p:extLst>
      <p:ext uri="{BB962C8B-B14F-4D97-AF65-F5344CB8AC3E}">
        <p14:creationId xmlns:p14="http://schemas.microsoft.com/office/powerpoint/2010/main" val="3812737618"/>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s://images.unsplash.com/photo-1428677361686-f9d23be145c9?ixlib=rb-0.3.5&amp;q=80&amp;fm=jpg&amp;crop=entropy&amp;s=8b7a53570a0fd38ef8de412217d29f73"/>
          <p:cNvPicPr>
            <a:picLocks noChangeAspect="1" noChangeArrowheads="1"/>
          </p:cNvPicPr>
          <p:nvPr/>
        </p:nvPicPr>
        <p:blipFill>
          <a:blip r:embed="rId2" cstate="print">
            <a:extLst>
              <a:ext uri="{28A0092B-C50C-407E-A947-70E740481C1C}">
                <a14:useLocalDpi xmlns:a14="http://schemas.microsoft.com/office/drawing/2010/main" val="0"/>
              </a:ext>
            </a:extLst>
          </a:blip>
          <a:srcRect l="18961" t="565" r="22559" b="49907"/>
          <a:stretch>
            <a:fillRect/>
          </a:stretch>
        </p:blipFill>
        <p:spPr bwMode="auto">
          <a:xfrm>
            <a:off x="0" y="-12927"/>
            <a:ext cx="12192000" cy="6883854"/>
          </a:xfrm>
          <a:custGeom>
            <a:avLst/>
            <a:gdLst>
              <a:gd name="connsiteX0" fmla="*/ 0 w 12192000"/>
              <a:gd name="connsiteY0" fmla="*/ 0 h 6883854"/>
              <a:gd name="connsiteX1" fmla="*/ 12192000 w 12192000"/>
              <a:gd name="connsiteY1" fmla="*/ 0 h 6883854"/>
              <a:gd name="connsiteX2" fmla="*/ 12192000 w 12192000"/>
              <a:gd name="connsiteY2" fmla="*/ 6883854 h 6883854"/>
              <a:gd name="connsiteX3" fmla="*/ 0 w 12192000"/>
              <a:gd name="connsiteY3" fmla="*/ 6883854 h 6883854"/>
            </a:gdLst>
            <a:ahLst/>
            <a:cxnLst>
              <a:cxn ang="0">
                <a:pos x="connsiteX0" y="connsiteY0"/>
              </a:cxn>
              <a:cxn ang="0">
                <a:pos x="connsiteX1" y="connsiteY1"/>
              </a:cxn>
              <a:cxn ang="0">
                <a:pos x="connsiteX2" y="connsiteY2"/>
              </a:cxn>
              <a:cxn ang="0">
                <a:pos x="connsiteX3" y="connsiteY3"/>
              </a:cxn>
            </a:cxnLst>
            <a:rect l="l" t="t" r="r" b="b"/>
            <a:pathLst>
              <a:path w="12192000" h="6883854">
                <a:moveTo>
                  <a:pt x="0" y="0"/>
                </a:moveTo>
                <a:lnTo>
                  <a:pt x="12192000" y="0"/>
                </a:lnTo>
                <a:lnTo>
                  <a:pt x="12192000" y="6883854"/>
                </a:lnTo>
                <a:lnTo>
                  <a:pt x="0" y="6883854"/>
                </a:lnTo>
                <a:close/>
              </a:path>
            </a:pathLst>
          </a:cu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140677" y="-12927"/>
            <a:ext cx="12332677" cy="1389255"/>
            <a:chOff x="-140677" y="-12927"/>
            <a:chExt cx="12332677" cy="1389255"/>
          </a:xfrm>
        </p:grpSpPr>
        <p:sp>
          <p:nvSpPr>
            <p:cNvPr id="6" name="Rectangle 5"/>
            <p:cNvSpPr/>
            <p:nvPr/>
          </p:nvSpPr>
          <p:spPr>
            <a:xfrm>
              <a:off x="0" y="-12927"/>
              <a:ext cx="12192000" cy="1389255"/>
            </a:xfrm>
            <a:prstGeom prst="rect">
              <a:avLst/>
            </a:prstGeom>
            <a:solidFill>
              <a:srgbClr val="006496">
                <a:alpha val="84706"/>
              </a:srgbClr>
            </a:solidFill>
            <a:ln>
              <a:noFill/>
            </a:ln>
            <a:effectLst/>
          </p:spPr>
          <p:txBody>
            <a:bodyPr lIns="45719" tIns="45719" rIns="45719" bIns="45719" anchor="ctr"/>
            <a:lstStyle/>
            <a:p>
              <a:endParaRPr lang="en-US">
                <a:solidFill>
                  <a:prstClr val="white"/>
                </a:solidFill>
                <a:latin typeface="Roboto Light"/>
                <a:cs typeface="Lato" charset="0"/>
              </a:endParaRPr>
            </a:p>
          </p:txBody>
        </p:sp>
        <p:sp>
          <p:nvSpPr>
            <p:cNvPr id="7" name="TextBox 6"/>
            <p:cNvSpPr txBox="1"/>
            <p:nvPr/>
          </p:nvSpPr>
          <p:spPr>
            <a:xfrm>
              <a:off x="-140677" y="311099"/>
              <a:ext cx="4366052" cy="846386"/>
            </a:xfrm>
            <a:prstGeom prst="rect">
              <a:avLst/>
            </a:prstGeom>
            <a:noFill/>
          </p:spPr>
          <p:txBody>
            <a:bodyPr wrap="square" rtlCol="0">
              <a:spAutoFit/>
            </a:bodyPr>
            <a:lstStyle/>
            <a:p>
              <a:pPr algn="ctr"/>
              <a:r>
                <a:rPr lang="en-US" sz="4900" dirty="0">
                  <a:solidFill>
                    <a:schemeClr val="bg1"/>
                  </a:solidFill>
                  <a:latin typeface="Bebas Neue" panose="020B0606020202050201" pitchFamily="34" charset="0"/>
                </a:rPr>
                <a:t>Course agenda</a:t>
              </a:r>
            </a:p>
          </p:txBody>
        </p:sp>
      </p:grpSp>
      <p:grpSp>
        <p:nvGrpSpPr>
          <p:cNvPr id="8" name="Group 7"/>
          <p:cNvGrpSpPr/>
          <p:nvPr/>
        </p:nvGrpSpPr>
        <p:grpSpPr>
          <a:xfrm>
            <a:off x="0" y="1371800"/>
            <a:ext cx="12192000" cy="1368971"/>
            <a:chOff x="0" y="1371800"/>
            <a:chExt cx="12192000" cy="1368971"/>
          </a:xfrm>
        </p:grpSpPr>
        <p:sp>
          <p:nvSpPr>
            <p:cNvPr id="9" name="Rectangle 8"/>
            <p:cNvSpPr/>
            <p:nvPr/>
          </p:nvSpPr>
          <p:spPr>
            <a:xfrm>
              <a:off x="0" y="1371800"/>
              <a:ext cx="12192000" cy="1368971"/>
            </a:xfrm>
            <a:prstGeom prst="rect">
              <a:avLst/>
            </a:prstGeom>
            <a:solidFill>
              <a:srgbClr val="018CCF">
                <a:alpha val="85000"/>
              </a:srgbClr>
            </a:solidFill>
            <a:ln>
              <a:noFill/>
            </a:ln>
            <a:effectLst/>
          </p:spPr>
          <p:txBody>
            <a:bodyPr lIns="45719" tIns="45719" rIns="45719" bIns="45719" anchor="ctr"/>
            <a:lstStyle/>
            <a:p>
              <a:endParaRPr lang="en-US" dirty="0">
                <a:solidFill>
                  <a:prstClr val="white"/>
                </a:solidFill>
                <a:latin typeface="Roboto Light"/>
                <a:cs typeface="Lato" charset="0"/>
              </a:endParaRPr>
            </a:p>
          </p:txBody>
        </p:sp>
        <p:sp>
          <p:nvSpPr>
            <p:cNvPr id="10" name="TextBox 9"/>
            <p:cNvSpPr txBox="1"/>
            <p:nvPr/>
          </p:nvSpPr>
          <p:spPr>
            <a:xfrm>
              <a:off x="1854594" y="1710171"/>
              <a:ext cx="10164581" cy="646331"/>
            </a:xfrm>
            <a:prstGeom prst="rect">
              <a:avLst/>
            </a:prstGeom>
            <a:noFill/>
          </p:spPr>
          <p:txBody>
            <a:bodyPr wrap="square" rtlCol="0">
              <a:spAutoFit/>
            </a:bodyPr>
            <a:lstStyle/>
            <a:p>
              <a:r>
                <a:rPr lang="en-US" sz="3600" dirty="0">
                  <a:solidFill>
                    <a:schemeClr val="bg1"/>
                  </a:solidFill>
                  <a:latin typeface="Bebas Neue" panose="020B0606020202050201" pitchFamily="34" charset="0"/>
                </a:rPr>
                <a:t>section 1: Demystifying microservices</a:t>
              </a:r>
            </a:p>
          </p:txBody>
        </p:sp>
        <p:sp>
          <p:nvSpPr>
            <p:cNvPr id="11" name="Freeform 63"/>
            <p:cNvSpPr>
              <a:spLocks noEditPoints="1"/>
            </p:cNvSpPr>
            <p:nvPr/>
          </p:nvSpPr>
          <p:spPr bwMode="auto">
            <a:xfrm>
              <a:off x="1024433" y="1861391"/>
              <a:ext cx="377319" cy="377319"/>
            </a:xfrm>
            <a:custGeom>
              <a:avLst/>
              <a:gdLst>
                <a:gd name="T0" fmla="*/ 34 w 185"/>
                <a:gd name="T1" fmla="*/ 59 h 185"/>
                <a:gd name="T2" fmla="*/ 41 w 185"/>
                <a:gd name="T3" fmla="*/ 63 h 185"/>
                <a:gd name="T4" fmla="*/ 63 w 185"/>
                <a:gd name="T5" fmla="*/ 143 h 185"/>
                <a:gd name="T6" fmla="*/ 59 w 185"/>
                <a:gd name="T7" fmla="*/ 151 h 185"/>
                <a:gd name="T8" fmla="*/ 63 w 185"/>
                <a:gd name="T9" fmla="*/ 143 h 185"/>
                <a:gd name="T10" fmla="*/ 57 w 185"/>
                <a:gd name="T11" fmla="*/ 40 h 185"/>
                <a:gd name="T12" fmla="*/ 64 w 185"/>
                <a:gd name="T13" fmla="*/ 35 h 185"/>
                <a:gd name="T14" fmla="*/ 122 w 185"/>
                <a:gd name="T15" fmla="*/ 41 h 185"/>
                <a:gd name="T16" fmla="*/ 126 w 185"/>
                <a:gd name="T17" fmla="*/ 34 h 185"/>
                <a:gd name="T18" fmla="*/ 122 w 185"/>
                <a:gd name="T19" fmla="*/ 41 h 185"/>
                <a:gd name="T20" fmla="*/ 34 w 185"/>
                <a:gd name="T21" fmla="*/ 126 h 185"/>
                <a:gd name="T22" fmla="*/ 41 w 185"/>
                <a:gd name="T23" fmla="*/ 122 h 185"/>
                <a:gd name="T24" fmla="*/ 29 w 185"/>
                <a:gd name="T25" fmla="*/ 88 h 185"/>
                <a:gd name="T26" fmla="*/ 29 w 185"/>
                <a:gd name="T27" fmla="*/ 97 h 185"/>
                <a:gd name="T28" fmla="*/ 29 w 185"/>
                <a:gd name="T29" fmla="*/ 88 h 185"/>
                <a:gd name="T30" fmla="*/ 144 w 185"/>
                <a:gd name="T31" fmla="*/ 122 h 185"/>
                <a:gd name="T32" fmla="*/ 151 w 185"/>
                <a:gd name="T33" fmla="*/ 126 h 185"/>
                <a:gd name="T34" fmla="*/ 145 w 185"/>
                <a:gd name="T35" fmla="*/ 57 h 185"/>
                <a:gd name="T36" fmla="*/ 149 w 185"/>
                <a:gd name="T37" fmla="*/ 64 h 185"/>
                <a:gd name="T38" fmla="*/ 145 w 185"/>
                <a:gd name="T39" fmla="*/ 57 h 185"/>
                <a:gd name="T40" fmla="*/ 151 w 185"/>
                <a:gd name="T41" fmla="*/ 92 h 185"/>
                <a:gd name="T42" fmla="*/ 160 w 185"/>
                <a:gd name="T43" fmla="*/ 92 h 185"/>
                <a:gd name="T44" fmla="*/ 92 w 185"/>
                <a:gd name="T45" fmla="*/ 0 h 185"/>
                <a:gd name="T46" fmla="*/ 92 w 185"/>
                <a:gd name="T47" fmla="*/ 185 h 185"/>
                <a:gd name="T48" fmla="*/ 92 w 185"/>
                <a:gd name="T49" fmla="*/ 0 h 185"/>
                <a:gd name="T50" fmla="*/ 8 w 185"/>
                <a:gd name="T51" fmla="*/ 92 h 185"/>
                <a:gd name="T52" fmla="*/ 177 w 185"/>
                <a:gd name="T53" fmla="*/ 92 h 185"/>
                <a:gd name="T54" fmla="*/ 130 w 185"/>
                <a:gd name="T55" fmla="*/ 88 h 185"/>
                <a:gd name="T56" fmla="*/ 97 w 185"/>
                <a:gd name="T57" fmla="*/ 76 h 185"/>
                <a:gd name="T58" fmla="*/ 92 w 185"/>
                <a:gd name="T59" fmla="*/ 25 h 185"/>
                <a:gd name="T60" fmla="*/ 88 w 185"/>
                <a:gd name="T61" fmla="*/ 76 h 185"/>
                <a:gd name="T62" fmla="*/ 92 w 185"/>
                <a:gd name="T63" fmla="*/ 109 h 185"/>
                <a:gd name="T64" fmla="*/ 130 w 185"/>
                <a:gd name="T65" fmla="*/ 97 h 185"/>
                <a:gd name="T66" fmla="*/ 130 w 185"/>
                <a:gd name="T67" fmla="*/ 88 h 185"/>
                <a:gd name="T68" fmla="*/ 84 w 185"/>
                <a:gd name="T69" fmla="*/ 92 h 185"/>
                <a:gd name="T70" fmla="*/ 101 w 185"/>
                <a:gd name="T71" fmla="*/ 92 h 185"/>
                <a:gd name="T72" fmla="*/ 122 w 185"/>
                <a:gd name="T73" fmla="*/ 143 h 185"/>
                <a:gd name="T74" fmla="*/ 126 w 185"/>
                <a:gd name="T75" fmla="*/ 151 h 185"/>
                <a:gd name="T76" fmla="*/ 122 w 185"/>
                <a:gd name="T77" fmla="*/ 143 h 185"/>
                <a:gd name="T78" fmla="*/ 88 w 185"/>
                <a:gd name="T79" fmla="*/ 156 h 185"/>
                <a:gd name="T80" fmla="*/ 97 w 185"/>
                <a:gd name="T81" fmla="*/ 156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5" h="185">
                  <a:moveTo>
                    <a:pt x="40" y="57"/>
                  </a:moveTo>
                  <a:cubicBezTo>
                    <a:pt x="38" y="56"/>
                    <a:pt x="35" y="57"/>
                    <a:pt x="34" y="59"/>
                  </a:cubicBezTo>
                  <a:cubicBezTo>
                    <a:pt x="33" y="61"/>
                    <a:pt x="33" y="63"/>
                    <a:pt x="35" y="64"/>
                  </a:cubicBezTo>
                  <a:cubicBezTo>
                    <a:pt x="37" y="66"/>
                    <a:pt x="40" y="65"/>
                    <a:pt x="41" y="63"/>
                  </a:cubicBezTo>
                  <a:cubicBezTo>
                    <a:pt x="42" y="61"/>
                    <a:pt x="42" y="58"/>
                    <a:pt x="40" y="57"/>
                  </a:cubicBezTo>
                  <a:close/>
                  <a:moveTo>
                    <a:pt x="63" y="143"/>
                  </a:moveTo>
                  <a:cubicBezTo>
                    <a:pt x="61" y="142"/>
                    <a:pt x="58" y="143"/>
                    <a:pt x="57" y="145"/>
                  </a:cubicBezTo>
                  <a:cubicBezTo>
                    <a:pt x="56" y="147"/>
                    <a:pt x="57" y="150"/>
                    <a:pt x="59" y="151"/>
                  </a:cubicBezTo>
                  <a:cubicBezTo>
                    <a:pt x="61" y="152"/>
                    <a:pt x="63" y="151"/>
                    <a:pt x="64" y="149"/>
                  </a:cubicBezTo>
                  <a:cubicBezTo>
                    <a:pt x="66" y="147"/>
                    <a:pt x="65" y="145"/>
                    <a:pt x="63" y="143"/>
                  </a:cubicBezTo>
                  <a:close/>
                  <a:moveTo>
                    <a:pt x="59" y="34"/>
                  </a:moveTo>
                  <a:cubicBezTo>
                    <a:pt x="57" y="35"/>
                    <a:pt x="56" y="38"/>
                    <a:pt x="57" y="40"/>
                  </a:cubicBezTo>
                  <a:cubicBezTo>
                    <a:pt x="58" y="42"/>
                    <a:pt x="61" y="42"/>
                    <a:pt x="63" y="41"/>
                  </a:cubicBezTo>
                  <a:cubicBezTo>
                    <a:pt x="65" y="40"/>
                    <a:pt x="66" y="37"/>
                    <a:pt x="64" y="35"/>
                  </a:cubicBezTo>
                  <a:cubicBezTo>
                    <a:pt x="63" y="33"/>
                    <a:pt x="61" y="33"/>
                    <a:pt x="59" y="34"/>
                  </a:cubicBezTo>
                  <a:close/>
                  <a:moveTo>
                    <a:pt x="122" y="41"/>
                  </a:moveTo>
                  <a:cubicBezTo>
                    <a:pt x="124" y="42"/>
                    <a:pt x="127" y="42"/>
                    <a:pt x="128" y="40"/>
                  </a:cubicBezTo>
                  <a:cubicBezTo>
                    <a:pt x="129" y="38"/>
                    <a:pt x="128" y="35"/>
                    <a:pt x="126" y="34"/>
                  </a:cubicBezTo>
                  <a:cubicBezTo>
                    <a:pt x="124" y="33"/>
                    <a:pt x="122" y="33"/>
                    <a:pt x="120" y="35"/>
                  </a:cubicBezTo>
                  <a:cubicBezTo>
                    <a:pt x="119" y="37"/>
                    <a:pt x="120" y="40"/>
                    <a:pt x="122" y="41"/>
                  </a:cubicBezTo>
                  <a:close/>
                  <a:moveTo>
                    <a:pt x="35" y="120"/>
                  </a:moveTo>
                  <a:cubicBezTo>
                    <a:pt x="33" y="121"/>
                    <a:pt x="33" y="124"/>
                    <a:pt x="34" y="126"/>
                  </a:cubicBezTo>
                  <a:cubicBezTo>
                    <a:pt x="35" y="128"/>
                    <a:pt x="38" y="129"/>
                    <a:pt x="40" y="128"/>
                  </a:cubicBezTo>
                  <a:cubicBezTo>
                    <a:pt x="42" y="126"/>
                    <a:pt x="42" y="124"/>
                    <a:pt x="41" y="122"/>
                  </a:cubicBezTo>
                  <a:cubicBezTo>
                    <a:pt x="40" y="120"/>
                    <a:pt x="37" y="119"/>
                    <a:pt x="35" y="120"/>
                  </a:cubicBezTo>
                  <a:close/>
                  <a:moveTo>
                    <a:pt x="29" y="88"/>
                  </a:moveTo>
                  <a:cubicBezTo>
                    <a:pt x="27" y="88"/>
                    <a:pt x="25" y="90"/>
                    <a:pt x="25" y="92"/>
                  </a:cubicBezTo>
                  <a:cubicBezTo>
                    <a:pt x="25" y="95"/>
                    <a:pt x="27" y="97"/>
                    <a:pt x="29" y="97"/>
                  </a:cubicBezTo>
                  <a:cubicBezTo>
                    <a:pt x="31" y="97"/>
                    <a:pt x="33" y="95"/>
                    <a:pt x="33" y="92"/>
                  </a:cubicBezTo>
                  <a:cubicBezTo>
                    <a:pt x="33" y="90"/>
                    <a:pt x="31" y="88"/>
                    <a:pt x="29" y="88"/>
                  </a:cubicBezTo>
                  <a:close/>
                  <a:moveTo>
                    <a:pt x="149" y="120"/>
                  </a:moveTo>
                  <a:cubicBezTo>
                    <a:pt x="147" y="119"/>
                    <a:pt x="145" y="120"/>
                    <a:pt x="144" y="122"/>
                  </a:cubicBezTo>
                  <a:cubicBezTo>
                    <a:pt x="142" y="124"/>
                    <a:pt x="143" y="126"/>
                    <a:pt x="145" y="128"/>
                  </a:cubicBezTo>
                  <a:cubicBezTo>
                    <a:pt x="147" y="129"/>
                    <a:pt x="150" y="128"/>
                    <a:pt x="151" y="126"/>
                  </a:cubicBezTo>
                  <a:cubicBezTo>
                    <a:pt x="152" y="124"/>
                    <a:pt x="151" y="121"/>
                    <a:pt x="149" y="120"/>
                  </a:cubicBezTo>
                  <a:close/>
                  <a:moveTo>
                    <a:pt x="145" y="57"/>
                  </a:moveTo>
                  <a:cubicBezTo>
                    <a:pt x="143" y="58"/>
                    <a:pt x="142" y="61"/>
                    <a:pt x="144" y="63"/>
                  </a:cubicBezTo>
                  <a:cubicBezTo>
                    <a:pt x="145" y="65"/>
                    <a:pt x="147" y="66"/>
                    <a:pt x="149" y="64"/>
                  </a:cubicBezTo>
                  <a:cubicBezTo>
                    <a:pt x="151" y="63"/>
                    <a:pt x="152" y="61"/>
                    <a:pt x="151" y="59"/>
                  </a:cubicBezTo>
                  <a:cubicBezTo>
                    <a:pt x="150" y="57"/>
                    <a:pt x="147" y="56"/>
                    <a:pt x="145" y="57"/>
                  </a:cubicBezTo>
                  <a:close/>
                  <a:moveTo>
                    <a:pt x="156" y="88"/>
                  </a:moveTo>
                  <a:cubicBezTo>
                    <a:pt x="153" y="88"/>
                    <a:pt x="151" y="90"/>
                    <a:pt x="151" y="92"/>
                  </a:cubicBezTo>
                  <a:cubicBezTo>
                    <a:pt x="151" y="95"/>
                    <a:pt x="153" y="97"/>
                    <a:pt x="156" y="97"/>
                  </a:cubicBezTo>
                  <a:cubicBezTo>
                    <a:pt x="158" y="97"/>
                    <a:pt x="160" y="95"/>
                    <a:pt x="160" y="92"/>
                  </a:cubicBezTo>
                  <a:cubicBezTo>
                    <a:pt x="160" y="90"/>
                    <a:pt x="158" y="88"/>
                    <a:pt x="156" y="88"/>
                  </a:cubicBezTo>
                  <a:close/>
                  <a:moveTo>
                    <a:pt x="92" y="0"/>
                  </a:moveTo>
                  <a:cubicBezTo>
                    <a:pt x="41" y="0"/>
                    <a:pt x="0" y="41"/>
                    <a:pt x="0" y="92"/>
                  </a:cubicBezTo>
                  <a:cubicBezTo>
                    <a:pt x="0" y="144"/>
                    <a:pt x="41" y="185"/>
                    <a:pt x="92" y="185"/>
                  </a:cubicBezTo>
                  <a:cubicBezTo>
                    <a:pt x="144" y="185"/>
                    <a:pt x="185" y="144"/>
                    <a:pt x="185" y="92"/>
                  </a:cubicBezTo>
                  <a:cubicBezTo>
                    <a:pt x="185" y="41"/>
                    <a:pt x="144" y="0"/>
                    <a:pt x="92" y="0"/>
                  </a:cubicBezTo>
                  <a:close/>
                  <a:moveTo>
                    <a:pt x="92" y="177"/>
                  </a:moveTo>
                  <a:cubicBezTo>
                    <a:pt x="46" y="177"/>
                    <a:pt x="8" y="139"/>
                    <a:pt x="8" y="92"/>
                  </a:cubicBezTo>
                  <a:cubicBezTo>
                    <a:pt x="8" y="46"/>
                    <a:pt x="46" y="8"/>
                    <a:pt x="92" y="8"/>
                  </a:cubicBezTo>
                  <a:cubicBezTo>
                    <a:pt x="139" y="8"/>
                    <a:pt x="177" y="46"/>
                    <a:pt x="177" y="92"/>
                  </a:cubicBezTo>
                  <a:cubicBezTo>
                    <a:pt x="177" y="139"/>
                    <a:pt x="139" y="177"/>
                    <a:pt x="92" y="177"/>
                  </a:cubicBezTo>
                  <a:close/>
                  <a:moveTo>
                    <a:pt x="130" y="88"/>
                  </a:moveTo>
                  <a:cubicBezTo>
                    <a:pt x="109" y="88"/>
                    <a:pt x="109" y="88"/>
                    <a:pt x="109" y="88"/>
                  </a:cubicBezTo>
                  <a:cubicBezTo>
                    <a:pt x="107" y="82"/>
                    <a:pt x="103" y="78"/>
                    <a:pt x="97" y="76"/>
                  </a:cubicBezTo>
                  <a:cubicBezTo>
                    <a:pt x="97" y="29"/>
                    <a:pt x="97" y="29"/>
                    <a:pt x="97" y="29"/>
                  </a:cubicBezTo>
                  <a:cubicBezTo>
                    <a:pt x="97" y="27"/>
                    <a:pt x="95" y="25"/>
                    <a:pt x="92" y="25"/>
                  </a:cubicBezTo>
                  <a:cubicBezTo>
                    <a:pt x="90" y="25"/>
                    <a:pt x="88" y="27"/>
                    <a:pt x="88" y="29"/>
                  </a:cubicBezTo>
                  <a:cubicBezTo>
                    <a:pt x="88" y="76"/>
                    <a:pt x="88" y="76"/>
                    <a:pt x="88" y="76"/>
                  </a:cubicBezTo>
                  <a:cubicBezTo>
                    <a:pt x="81" y="78"/>
                    <a:pt x="76" y="84"/>
                    <a:pt x="76" y="92"/>
                  </a:cubicBezTo>
                  <a:cubicBezTo>
                    <a:pt x="76" y="102"/>
                    <a:pt x="83" y="109"/>
                    <a:pt x="92" y="109"/>
                  </a:cubicBezTo>
                  <a:cubicBezTo>
                    <a:pt x="100" y="109"/>
                    <a:pt x="107" y="104"/>
                    <a:pt x="109" y="97"/>
                  </a:cubicBezTo>
                  <a:cubicBezTo>
                    <a:pt x="130" y="97"/>
                    <a:pt x="130" y="97"/>
                    <a:pt x="130" y="97"/>
                  </a:cubicBezTo>
                  <a:cubicBezTo>
                    <a:pt x="133" y="97"/>
                    <a:pt x="135" y="95"/>
                    <a:pt x="135" y="92"/>
                  </a:cubicBezTo>
                  <a:cubicBezTo>
                    <a:pt x="135" y="90"/>
                    <a:pt x="133" y="88"/>
                    <a:pt x="130" y="88"/>
                  </a:cubicBezTo>
                  <a:close/>
                  <a:moveTo>
                    <a:pt x="92" y="101"/>
                  </a:moveTo>
                  <a:cubicBezTo>
                    <a:pt x="88" y="101"/>
                    <a:pt x="84" y="97"/>
                    <a:pt x="84" y="92"/>
                  </a:cubicBezTo>
                  <a:cubicBezTo>
                    <a:pt x="84" y="88"/>
                    <a:pt x="88" y="84"/>
                    <a:pt x="92" y="84"/>
                  </a:cubicBezTo>
                  <a:cubicBezTo>
                    <a:pt x="97" y="84"/>
                    <a:pt x="101" y="88"/>
                    <a:pt x="101" y="92"/>
                  </a:cubicBezTo>
                  <a:cubicBezTo>
                    <a:pt x="101" y="97"/>
                    <a:pt x="97" y="101"/>
                    <a:pt x="92" y="101"/>
                  </a:cubicBezTo>
                  <a:close/>
                  <a:moveTo>
                    <a:pt x="122" y="143"/>
                  </a:moveTo>
                  <a:cubicBezTo>
                    <a:pt x="120" y="145"/>
                    <a:pt x="119" y="147"/>
                    <a:pt x="120" y="149"/>
                  </a:cubicBezTo>
                  <a:cubicBezTo>
                    <a:pt x="122" y="151"/>
                    <a:pt x="124" y="152"/>
                    <a:pt x="126" y="151"/>
                  </a:cubicBezTo>
                  <a:cubicBezTo>
                    <a:pt x="128" y="150"/>
                    <a:pt x="129" y="147"/>
                    <a:pt x="128" y="145"/>
                  </a:cubicBezTo>
                  <a:cubicBezTo>
                    <a:pt x="127" y="143"/>
                    <a:pt x="124" y="142"/>
                    <a:pt x="122" y="143"/>
                  </a:cubicBezTo>
                  <a:close/>
                  <a:moveTo>
                    <a:pt x="92" y="151"/>
                  </a:moveTo>
                  <a:cubicBezTo>
                    <a:pt x="90" y="151"/>
                    <a:pt x="88" y="153"/>
                    <a:pt x="88" y="156"/>
                  </a:cubicBezTo>
                  <a:cubicBezTo>
                    <a:pt x="88" y="158"/>
                    <a:pt x="90" y="160"/>
                    <a:pt x="92" y="160"/>
                  </a:cubicBezTo>
                  <a:cubicBezTo>
                    <a:pt x="95" y="160"/>
                    <a:pt x="97" y="158"/>
                    <a:pt x="97" y="156"/>
                  </a:cubicBezTo>
                  <a:cubicBezTo>
                    <a:pt x="97" y="153"/>
                    <a:pt x="95" y="151"/>
                    <a:pt x="92" y="151"/>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2" name="Group 11"/>
          <p:cNvGrpSpPr/>
          <p:nvPr/>
        </p:nvGrpSpPr>
        <p:grpSpPr>
          <a:xfrm>
            <a:off x="0" y="2740379"/>
            <a:ext cx="12192000" cy="1389255"/>
            <a:chOff x="0" y="2740379"/>
            <a:chExt cx="12192000" cy="1389255"/>
          </a:xfrm>
        </p:grpSpPr>
        <p:sp>
          <p:nvSpPr>
            <p:cNvPr id="13" name="Rectangle 12"/>
            <p:cNvSpPr/>
            <p:nvPr/>
          </p:nvSpPr>
          <p:spPr>
            <a:xfrm>
              <a:off x="0" y="2740379"/>
              <a:ext cx="12192000" cy="1389255"/>
            </a:xfrm>
            <a:prstGeom prst="rect">
              <a:avLst/>
            </a:prstGeom>
            <a:solidFill>
              <a:srgbClr val="01A4F5">
                <a:alpha val="84706"/>
              </a:srgbClr>
            </a:solidFill>
            <a:ln>
              <a:noFill/>
            </a:ln>
            <a:effectLst/>
          </p:spPr>
          <p:txBody>
            <a:bodyPr lIns="45719" tIns="45719" rIns="45719" bIns="45719" anchor="ctr"/>
            <a:lstStyle/>
            <a:p>
              <a:endParaRPr lang="en-US">
                <a:solidFill>
                  <a:prstClr val="white"/>
                </a:solidFill>
                <a:latin typeface="Roboto Light"/>
                <a:cs typeface="Lato" charset="0"/>
              </a:endParaRPr>
            </a:p>
          </p:txBody>
        </p:sp>
        <p:sp>
          <p:nvSpPr>
            <p:cNvPr id="14" name="TextBox 13"/>
            <p:cNvSpPr txBox="1"/>
            <p:nvPr/>
          </p:nvSpPr>
          <p:spPr>
            <a:xfrm>
              <a:off x="1854593" y="3141176"/>
              <a:ext cx="9646107" cy="646331"/>
            </a:xfrm>
            <a:prstGeom prst="rect">
              <a:avLst/>
            </a:prstGeom>
            <a:noFill/>
          </p:spPr>
          <p:txBody>
            <a:bodyPr wrap="square" rtlCol="0">
              <a:spAutoFit/>
            </a:bodyPr>
            <a:lstStyle/>
            <a:p>
              <a:r>
                <a:rPr lang="en-US" sz="3600" dirty="0">
                  <a:solidFill>
                    <a:schemeClr val="bg1"/>
                  </a:solidFill>
                  <a:latin typeface="Bebas Neue" panose="020B0606020202050201" pitchFamily="34" charset="0"/>
                </a:rPr>
                <a:t>section 2: Introduction to Containerization and docker</a:t>
              </a:r>
            </a:p>
          </p:txBody>
        </p:sp>
        <p:sp>
          <p:nvSpPr>
            <p:cNvPr id="15" name="Freeform 513"/>
            <p:cNvSpPr>
              <a:spLocks noEditPoints="1"/>
            </p:cNvSpPr>
            <p:nvPr/>
          </p:nvSpPr>
          <p:spPr bwMode="auto">
            <a:xfrm>
              <a:off x="1019330" y="3245475"/>
              <a:ext cx="387524" cy="377444"/>
            </a:xfrm>
            <a:custGeom>
              <a:avLst/>
              <a:gdLst>
                <a:gd name="T0" fmla="*/ 0 w 190"/>
                <a:gd name="T1" fmla="*/ 185 h 185"/>
                <a:gd name="T2" fmla="*/ 77 w 190"/>
                <a:gd name="T3" fmla="*/ 153 h 185"/>
                <a:gd name="T4" fmla="*/ 15 w 190"/>
                <a:gd name="T5" fmla="*/ 170 h 185"/>
                <a:gd name="T6" fmla="*/ 38 w 190"/>
                <a:gd name="T7" fmla="*/ 143 h 185"/>
                <a:gd name="T8" fmla="*/ 15 w 190"/>
                <a:gd name="T9" fmla="*/ 170 h 185"/>
                <a:gd name="T10" fmla="*/ 118 w 190"/>
                <a:gd name="T11" fmla="*/ 97 h 185"/>
                <a:gd name="T12" fmla="*/ 109 w 190"/>
                <a:gd name="T13" fmla="*/ 97 h 185"/>
                <a:gd name="T14" fmla="*/ 184 w 190"/>
                <a:gd name="T15" fmla="*/ 1 h 185"/>
                <a:gd name="T16" fmla="*/ 88 w 190"/>
                <a:gd name="T17" fmla="*/ 38 h 185"/>
                <a:gd name="T18" fmla="*/ 10 w 190"/>
                <a:gd name="T19" fmla="*/ 91 h 185"/>
                <a:gd name="T20" fmla="*/ 52 w 190"/>
                <a:gd name="T21" fmla="*/ 133 h 185"/>
                <a:gd name="T22" fmla="*/ 82 w 190"/>
                <a:gd name="T23" fmla="*/ 143 h 185"/>
                <a:gd name="T24" fmla="*/ 117 w 190"/>
                <a:gd name="T25" fmla="*/ 127 h 185"/>
                <a:gd name="T26" fmla="*/ 184 w 190"/>
                <a:gd name="T27" fmla="*/ 1 h 185"/>
                <a:gd name="T28" fmla="*/ 98 w 190"/>
                <a:gd name="T29" fmla="*/ 155 h 185"/>
                <a:gd name="T30" fmla="*/ 82 w 190"/>
                <a:gd name="T31" fmla="*/ 134 h 185"/>
                <a:gd name="T32" fmla="*/ 75 w 190"/>
                <a:gd name="T33" fmla="*/ 135 h 185"/>
                <a:gd name="T34" fmla="*/ 50 w 190"/>
                <a:gd name="T35" fmla="*/ 105 h 185"/>
                <a:gd name="T36" fmla="*/ 30 w 190"/>
                <a:gd name="T37" fmla="*/ 87 h 185"/>
                <a:gd name="T38" fmla="*/ 61 w 190"/>
                <a:gd name="T39" fmla="*/ 75 h 185"/>
                <a:gd name="T40" fmla="*/ 109 w 190"/>
                <a:gd name="T41" fmla="*/ 125 h 185"/>
                <a:gd name="T42" fmla="*/ 134 w 190"/>
                <a:gd name="T43" fmla="*/ 99 h 185"/>
                <a:gd name="T44" fmla="*/ 67 w 190"/>
                <a:gd name="T45" fmla="*/ 70 h 185"/>
                <a:gd name="T46" fmla="*/ 94 w 190"/>
                <a:gd name="T47" fmla="*/ 44 h 185"/>
                <a:gd name="T48" fmla="*/ 141 w 190"/>
                <a:gd name="T49" fmla="*/ 91 h 185"/>
                <a:gd name="T50" fmla="*/ 84 w 190"/>
                <a:gd name="T51" fmla="*/ 72 h 185"/>
                <a:gd name="T52" fmla="*/ 92 w 190"/>
                <a:gd name="T53" fmla="*/ 72 h 185"/>
                <a:gd name="T54" fmla="*/ 139 w 190"/>
                <a:gd name="T55" fmla="*/ 59 h 185"/>
                <a:gd name="T56" fmla="*/ 139 w 190"/>
                <a:gd name="T57" fmla="*/ 34 h 185"/>
                <a:gd name="T58" fmla="*/ 139 w 190"/>
                <a:gd name="T59" fmla="*/ 59 h 185"/>
                <a:gd name="T60" fmla="*/ 143 w 190"/>
                <a:gd name="T61" fmla="*/ 46 h 185"/>
                <a:gd name="T62" fmla="*/ 135 w 190"/>
                <a:gd name="T63" fmla="*/ 46 h 185"/>
                <a:gd name="T64" fmla="*/ 101 w 190"/>
                <a:gd name="T65" fmla="*/ 88 h 185"/>
                <a:gd name="T66" fmla="*/ 101 w 190"/>
                <a:gd name="T67" fmla="*/ 80 h 185"/>
                <a:gd name="T68" fmla="*/ 101 w 190"/>
                <a:gd name="T69" fmla="*/ 8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0" h="185">
                  <a:moveTo>
                    <a:pt x="32" y="104"/>
                  </a:moveTo>
                  <a:cubicBezTo>
                    <a:pt x="0" y="185"/>
                    <a:pt x="0" y="185"/>
                    <a:pt x="0" y="185"/>
                  </a:cubicBezTo>
                  <a:cubicBezTo>
                    <a:pt x="82" y="153"/>
                    <a:pt x="82" y="153"/>
                    <a:pt x="82" y="153"/>
                  </a:cubicBezTo>
                  <a:cubicBezTo>
                    <a:pt x="80" y="153"/>
                    <a:pt x="79" y="153"/>
                    <a:pt x="77" y="153"/>
                  </a:cubicBezTo>
                  <a:cubicBezTo>
                    <a:pt x="52" y="153"/>
                    <a:pt x="29" y="129"/>
                    <a:pt x="32" y="104"/>
                  </a:cubicBezTo>
                  <a:close/>
                  <a:moveTo>
                    <a:pt x="15" y="170"/>
                  </a:moveTo>
                  <a:cubicBezTo>
                    <a:pt x="30" y="132"/>
                    <a:pt x="30" y="132"/>
                    <a:pt x="30" y="132"/>
                  </a:cubicBezTo>
                  <a:cubicBezTo>
                    <a:pt x="32" y="136"/>
                    <a:pt x="35" y="140"/>
                    <a:pt x="38" y="143"/>
                  </a:cubicBezTo>
                  <a:cubicBezTo>
                    <a:pt x="42" y="148"/>
                    <a:pt x="47" y="152"/>
                    <a:pt x="53" y="155"/>
                  </a:cubicBezTo>
                  <a:lnTo>
                    <a:pt x="15" y="170"/>
                  </a:lnTo>
                  <a:close/>
                  <a:moveTo>
                    <a:pt x="113" y="101"/>
                  </a:moveTo>
                  <a:cubicBezTo>
                    <a:pt x="116" y="101"/>
                    <a:pt x="118" y="99"/>
                    <a:pt x="118" y="97"/>
                  </a:cubicBezTo>
                  <a:cubicBezTo>
                    <a:pt x="118" y="95"/>
                    <a:pt x="116" y="93"/>
                    <a:pt x="113" y="93"/>
                  </a:cubicBezTo>
                  <a:cubicBezTo>
                    <a:pt x="111" y="93"/>
                    <a:pt x="109" y="95"/>
                    <a:pt x="109" y="97"/>
                  </a:cubicBezTo>
                  <a:cubicBezTo>
                    <a:pt x="109" y="99"/>
                    <a:pt x="111" y="101"/>
                    <a:pt x="113" y="101"/>
                  </a:cubicBezTo>
                  <a:close/>
                  <a:moveTo>
                    <a:pt x="184" y="1"/>
                  </a:moveTo>
                  <a:cubicBezTo>
                    <a:pt x="183" y="0"/>
                    <a:pt x="180" y="0"/>
                    <a:pt x="177" y="0"/>
                  </a:cubicBezTo>
                  <a:cubicBezTo>
                    <a:pt x="159" y="0"/>
                    <a:pt x="113" y="13"/>
                    <a:pt x="88" y="38"/>
                  </a:cubicBezTo>
                  <a:cubicBezTo>
                    <a:pt x="82" y="44"/>
                    <a:pt x="62" y="62"/>
                    <a:pt x="58" y="68"/>
                  </a:cubicBezTo>
                  <a:cubicBezTo>
                    <a:pt x="43" y="72"/>
                    <a:pt x="22" y="80"/>
                    <a:pt x="10" y="91"/>
                  </a:cubicBezTo>
                  <a:cubicBezTo>
                    <a:pt x="10" y="91"/>
                    <a:pt x="25" y="91"/>
                    <a:pt x="42" y="103"/>
                  </a:cubicBezTo>
                  <a:cubicBezTo>
                    <a:pt x="40" y="113"/>
                    <a:pt x="43" y="124"/>
                    <a:pt x="52" y="133"/>
                  </a:cubicBezTo>
                  <a:cubicBezTo>
                    <a:pt x="59" y="140"/>
                    <a:pt x="67" y="144"/>
                    <a:pt x="75" y="144"/>
                  </a:cubicBezTo>
                  <a:cubicBezTo>
                    <a:pt x="78" y="144"/>
                    <a:pt x="80" y="143"/>
                    <a:pt x="82" y="143"/>
                  </a:cubicBezTo>
                  <a:cubicBezTo>
                    <a:pt x="94" y="160"/>
                    <a:pt x="94" y="175"/>
                    <a:pt x="94" y="175"/>
                  </a:cubicBezTo>
                  <a:cubicBezTo>
                    <a:pt x="105" y="163"/>
                    <a:pt x="113" y="142"/>
                    <a:pt x="117" y="127"/>
                  </a:cubicBezTo>
                  <a:cubicBezTo>
                    <a:pt x="124" y="123"/>
                    <a:pt x="141" y="103"/>
                    <a:pt x="147" y="97"/>
                  </a:cubicBezTo>
                  <a:cubicBezTo>
                    <a:pt x="177" y="68"/>
                    <a:pt x="190" y="7"/>
                    <a:pt x="184" y="1"/>
                  </a:cubicBezTo>
                  <a:close/>
                  <a:moveTo>
                    <a:pt x="109" y="125"/>
                  </a:moveTo>
                  <a:cubicBezTo>
                    <a:pt x="106" y="136"/>
                    <a:pt x="102" y="147"/>
                    <a:pt x="98" y="155"/>
                  </a:cubicBezTo>
                  <a:cubicBezTo>
                    <a:pt x="96" y="150"/>
                    <a:pt x="93" y="144"/>
                    <a:pt x="89" y="138"/>
                  </a:cubicBezTo>
                  <a:cubicBezTo>
                    <a:pt x="88" y="136"/>
                    <a:pt x="85" y="134"/>
                    <a:pt x="82" y="134"/>
                  </a:cubicBezTo>
                  <a:cubicBezTo>
                    <a:pt x="82" y="134"/>
                    <a:pt x="81" y="134"/>
                    <a:pt x="80" y="135"/>
                  </a:cubicBezTo>
                  <a:cubicBezTo>
                    <a:pt x="79" y="135"/>
                    <a:pt x="77" y="135"/>
                    <a:pt x="75" y="135"/>
                  </a:cubicBezTo>
                  <a:cubicBezTo>
                    <a:pt x="69" y="135"/>
                    <a:pt x="63" y="132"/>
                    <a:pt x="58" y="127"/>
                  </a:cubicBezTo>
                  <a:cubicBezTo>
                    <a:pt x="51" y="121"/>
                    <a:pt x="48" y="113"/>
                    <a:pt x="50" y="105"/>
                  </a:cubicBezTo>
                  <a:cubicBezTo>
                    <a:pt x="51" y="101"/>
                    <a:pt x="50" y="98"/>
                    <a:pt x="47" y="96"/>
                  </a:cubicBezTo>
                  <a:cubicBezTo>
                    <a:pt x="41" y="92"/>
                    <a:pt x="35" y="89"/>
                    <a:pt x="30" y="87"/>
                  </a:cubicBezTo>
                  <a:cubicBezTo>
                    <a:pt x="38" y="83"/>
                    <a:pt x="49" y="79"/>
                    <a:pt x="60" y="76"/>
                  </a:cubicBezTo>
                  <a:cubicBezTo>
                    <a:pt x="60" y="76"/>
                    <a:pt x="60" y="76"/>
                    <a:pt x="61" y="75"/>
                  </a:cubicBezTo>
                  <a:cubicBezTo>
                    <a:pt x="110" y="124"/>
                    <a:pt x="110" y="124"/>
                    <a:pt x="110" y="124"/>
                  </a:cubicBezTo>
                  <a:cubicBezTo>
                    <a:pt x="110" y="125"/>
                    <a:pt x="109" y="125"/>
                    <a:pt x="109" y="125"/>
                  </a:cubicBezTo>
                  <a:close/>
                  <a:moveTo>
                    <a:pt x="141" y="91"/>
                  </a:moveTo>
                  <a:cubicBezTo>
                    <a:pt x="140" y="93"/>
                    <a:pt x="137" y="96"/>
                    <a:pt x="134" y="99"/>
                  </a:cubicBezTo>
                  <a:cubicBezTo>
                    <a:pt x="129" y="105"/>
                    <a:pt x="120" y="113"/>
                    <a:pt x="115" y="118"/>
                  </a:cubicBezTo>
                  <a:cubicBezTo>
                    <a:pt x="67" y="70"/>
                    <a:pt x="67" y="70"/>
                    <a:pt x="67" y="70"/>
                  </a:cubicBezTo>
                  <a:cubicBezTo>
                    <a:pt x="72" y="65"/>
                    <a:pt x="80" y="56"/>
                    <a:pt x="86" y="51"/>
                  </a:cubicBezTo>
                  <a:cubicBezTo>
                    <a:pt x="89" y="48"/>
                    <a:pt x="92" y="45"/>
                    <a:pt x="94" y="44"/>
                  </a:cubicBezTo>
                  <a:cubicBezTo>
                    <a:pt x="116" y="21"/>
                    <a:pt x="160" y="8"/>
                    <a:pt x="177" y="8"/>
                  </a:cubicBezTo>
                  <a:cubicBezTo>
                    <a:pt x="177" y="22"/>
                    <a:pt x="165" y="68"/>
                    <a:pt x="141" y="91"/>
                  </a:cubicBezTo>
                  <a:close/>
                  <a:moveTo>
                    <a:pt x="88" y="67"/>
                  </a:moveTo>
                  <a:cubicBezTo>
                    <a:pt x="86" y="67"/>
                    <a:pt x="84" y="69"/>
                    <a:pt x="84" y="72"/>
                  </a:cubicBezTo>
                  <a:cubicBezTo>
                    <a:pt x="84" y="74"/>
                    <a:pt x="86" y="76"/>
                    <a:pt x="88" y="76"/>
                  </a:cubicBezTo>
                  <a:cubicBezTo>
                    <a:pt x="90" y="76"/>
                    <a:pt x="92" y="74"/>
                    <a:pt x="92" y="72"/>
                  </a:cubicBezTo>
                  <a:cubicBezTo>
                    <a:pt x="92" y="69"/>
                    <a:pt x="90" y="67"/>
                    <a:pt x="88" y="67"/>
                  </a:cubicBezTo>
                  <a:close/>
                  <a:moveTo>
                    <a:pt x="139" y="59"/>
                  </a:moveTo>
                  <a:cubicBezTo>
                    <a:pt x="146" y="59"/>
                    <a:pt x="151" y="53"/>
                    <a:pt x="151" y="46"/>
                  </a:cubicBezTo>
                  <a:cubicBezTo>
                    <a:pt x="151" y="39"/>
                    <a:pt x="146" y="34"/>
                    <a:pt x="139" y="34"/>
                  </a:cubicBezTo>
                  <a:cubicBezTo>
                    <a:pt x="132" y="34"/>
                    <a:pt x="126" y="39"/>
                    <a:pt x="126" y="46"/>
                  </a:cubicBezTo>
                  <a:cubicBezTo>
                    <a:pt x="126" y="53"/>
                    <a:pt x="132" y="59"/>
                    <a:pt x="139" y="59"/>
                  </a:cubicBezTo>
                  <a:close/>
                  <a:moveTo>
                    <a:pt x="139" y="42"/>
                  </a:moveTo>
                  <a:cubicBezTo>
                    <a:pt x="141" y="42"/>
                    <a:pt x="143" y="44"/>
                    <a:pt x="143" y="46"/>
                  </a:cubicBezTo>
                  <a:cubicBezTo>
                    <a:pt x="143" y="49"/>
                    <a:pt x="141" y="50"/>
                    <a:pt x="139" y="50"/>
                  </a:cubicBezTo>
                  <a:cubicBezTo>
                    <a:pt x="136" y="50"/>
                    <a:pt x="135" y="49"/>
                    <a:pt x="135" y="46"/>
                  </a:cubicBezTo>
                  <a:cubicBezTo>
                    <a:pt x="135" y="44"/>
                    <a:pt x="136" y="42"/>
                    <a:pt x="139" y="42"/>
                  </a:cubicBezTo>
                  <a:close/>
                  <a:moveTo>
                    <a:pt x="101" y="88"/>
                  </a:moveTo>
                  <a:cubicBezTo>
                    <a:pt x="103" y="88"/>
                    <a:pt x="105" y="87"/>
                    <a:pt x="105" y="84"/>
                  </a:cubicBezTo>
                  <a:cubicBezTo>
                    <a:pt x="105" y="82"/>
                    <a:pt x="103" y="80"/>
                    <a:pt x="101" y="80"/>
                  </a:cubicBezTo>
                  <a:cubicBezTo>
                    <a:pt x="98" y="80"/>
                    <a:pt x="97" y="82"/>
                    <a:pt x="97" y="84"/>
                  </a:cubicBezTo>
                  <a:cubicBezTo>
                    <a:pt x="97" y="87"/>
                    <a:pt x="98" y="88"/>
                    <a:pt x="101" y="8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6" name="Group 15"/>
          <p:cNvGrpSpPr/>
          <p:nvPr/>
        </p:nvGrpSpPr>
        <p:grpSpPr>
          <a:xfrm>
            <a:off x="0" y="4129242"/>
            <a:ext cx="12192000" cy="1364443"/>
            <a:chOff x="0" y="4129242"/>
            <a:chExt cx="12192000" cy="1364443"/>
          </a:xfrm>
        </p:grpSpPr>
        <p:sp>
          <p:nvSpPr>
            <p:cNvPr id="17" name="Rectangle 16"/>
            <p:cNvSpPr/>
            <p:nvPr/>
          </p:nvSpPr>
          <p:spPr>
            <a:xfrm>
              <a:off x="0" y="4129242"/>
              <a:ext cx="12192000" cy="1364443"/>
            </a:xfrm>
            <a:prstGeom prst="rect">
              <a:avLst/>
            </a:prstGeom>
            <a:solidFill>
              <a:srgbClr val="34BBFE">
                <a:alpha val="84706"/>
              </a:srgbClr>
            </a:solidFill>
            <a:ln>
              <a:noFill/>
            </a:ln>
            <a:effectLst/>
          </p:spPr>
          <p:txBody>
            <a:bodyPr lIns="45719" tIns="45719" rIns="45719" bIns="45719" anchor="ctr"/>
            <a:lstStyle/>
            <a:p>
              <a:endParaRPr lang="en-US" dirty="0">
                <a:solidFill>
                  <a:prstClr val="white"/>
                </a:solidFill>
                <a:latin typeface="Roboto Light"/>
                <a:cs typeface="Lato" charset="0"/>
              </a:endParaRPr>
            </a:p>
          </p:txBody>
        </p:sp>
        <p:sp>
          <p:nvSpPr>
            <p:cNvPr id="18" name="TextBox 17"/>
            <p:cNvSpPr txBox="1"/>
            <p:nvPr/>
          </p:nvSpPr>
          <p:spPr>
            <a:xfrm>
              <a:off x="1854594" y="4536989"/>
              <a:ext cx="9165340" cy="646331"/>
            </a:xfrm>
            <a:prstGeom prst="rect">
              <a:avLst/>
            </a:prstGeom>
            <a:noFill/>
          </p:spPr>
          <p:txBody>
            <a:bodyPr wrap="square" rtlCol="0">
              <a:spAutoFit/>
            </a:bodyPr>
            <a:lstStyle/>
            <a:p>
              <a:r>
                <a:rPr lang="en-US" sz="3600" dirty="0">
                  <a:solidFill>
                    <a:prstClr val="white"/>
                  </a:solidFill>
                  <a:latin typeface="Bebas Neue" panose="020B0606020202050201" pitchFamily="34" charset="0"/>
                </a:rPr>
                <a:t>section 3: Diving Deeper into Docker</a:t>
              </a:r>
            </a:p>
          </p:txBody>
        </p:sp>
        <p:sp>
          <p:nvSpPr>
            <p:cNvPr id="19" name="Freeform 154"/>
            <p:cNvSpPr>
              <a:spLocks noEditPoints="1"/>
            </p:cNvSpPr>
            <p:nvPr/>
          </p:nvSpPr>
          <p:spPr bwMode="auto">
            <a:xfrm>
              <a:off x="1019330" y="4685548"/>
              <a:ext cx="378439" cy="309020"/>
            </a:xfrm>
            <a:custGeom>
              <a:avLst/>
              <a:gdLst>
                <a:gd name="T0" fmla="*/ 111 w 186"/>
                <a:gd name="T1" fmla="*/ 95 h 152"/>
                <a:gd name="T2" fmla="*/ 122 w 186"/>
                <a:gd name="T3" fmla="*/ 55 h 152"/>
                <a:gd name="T4" fmla="*/ 110 w 186"/>
                <a:gd name="T5" fmla="*/ 3 h 152"/>
                <a:gd name="T6" fmla="*/ 80 w 186"/>
                <a:gd name="T7" fmla="*/ 4 h 152"/>
                <a:gd name="T8" fmla="*/ 64 w 186"/>
                <a:gd name="T9" fmla="*/ 54 h 152"/>
                <a:gd name="T10" fmla="*/ 74 w 186"/>
                <a:gd name="T11" fmla="*/ 95 h 152"/>
                <a:gd name="T12" fmla="*/ 29 w 186"/>
                <a:gd name="T13" fmla="*/ 147 h 152"/>
                <a:gd name="T14" fmla="*/ 152 w 186"/>
                <a:gd name="T15" fmla="*/ 152 h 152"/>
                <a:gd name="T16" fmla="*/ 126 w 186"/>
                <a:gd name="T17" fmla="*/ 115 h 152"/>
                <a:gd name="T18" fmla="*/ 61 w 186"/>
                <a:gd name="T19" fmla="*/ 123 h 152"/>
                <a:gd name="T20" fmla="*/ 83 w 186"/>
                <a:gd name="T21" fmla="*/ 95 h 152"/>
                <a:gd name="T22" fmla="*/ 72 w 186"/>
                <a:gd name="T23" fmla="*/ 68 h 152"/>
                <a:gd name="T24" fmla="*/ 72 w 186"/>
                <a:gd name="T25" fmla="*/ 51 h 152"/>
                <a:gd name="T26" fmla="*/ 84 w 186"/>
                <a:gd name="T27" fmla="*/ 12 h 152"/>
                <a:gd name="T28" fmla="*/ 98 w 186"/>
                <a:gd name="T29" fmla="*/ 8 h 152"/>
                <a:gd name="T30" fmla="*/ 114 w 186"/>
                <a:gd name="T31" fmla="*/ 23 h 152"/>
                <a:gd name="T32" fmla="*/ 113 w 186"/>
                <a:gd name="T33" fmla="*/ 57 h 152"/>
                <a:gd name="T34" fmla="*/ 112 w 186"/>
                <a:gd name="T35" fmla="*/ 69 h 152"/>
                <a:gd name="T36" fmla="*/ 124 w 186"/>
                <a:gd name="T37" fmla="*/ 123 h 152"/>
                <a:gd name="T38" fmla="*/ 147 w 186"/>
                <a:gd name="T39" fmla="*/ 143 h 152"/>
                <a:gd name="T40" fmla="*/ 20 w 186"/>
                <a:gd name="T41" fmla="*/ 113 h 152"/>
                <a:gd name="T42" fmla="*/ 29 w 186"/>
                <a:gd name="T43" fmla="*/ 69 h 152"/>
                <a:gd name="T44" fmla="*/ 29 w 186"/>
                <a:gd name="T45" fmla="*/ 68 h 152"/>
                <a:gd name="T46" fmla="*/ 29 w 186"/>
                <a:gd name="T47" fmla="*/ 55 h 152"/>
                <a:gd name="T48" fmla="*/ 35 w 186"/>
                <a:gd name="T49" fmla="*/ 28 h 152"/>
                <a:gd name="T50" fmla="*/ 46 w 186"/>
                <a:gd name="T51" fmla="*/ 25 h 152"/>
                <a:gd name="T52" fmla="*/ 53 w 186"/>
                <a:gd name="T53" fmla="*/ 22 h 152"/>
                <a:gd name="T54" fmla="*/ 46 w 186"/>
                <a:gd name="T55" fmla="*/ 17 h 152"/>
                <a:gd name="T56" fmla="*/ 18 w 186"/>
                <a:gd name="T57" fmla="*/ 36 h 152"/>
                <a:gd name="T58" fmla="*/ 22 w 186"/>
                <a:gd name="T59" fmla="*/ 74 h 152"/>
                <a:gd name="T60" fmla="*/ 18 w 186"/>
                <a:gd name="T61" fmla="*/ 105 h 152"/>
                <a:gd name="T62" fmla="*/ 4 w 186"/>
                <a:gd name="T63" fmla="*/ 135 h 152"/>
                <a:gd name="T64" fmla="*/ 27 w 186"/>
                <a:gd name="T65" fmla="*/ 126 h 152"/>
                <a:gd name="T66" fmla="*/ 20 w 186"/>
                <a:gd name="T67" fmla="*/ 113 h 152"/>
                <a:gd name="T68" fmla="*/ 158 w 186"/>
                <a:gd name="T69" fmla="*/ 91 h 152"/>
                <a:gd name="T70" fmla="*/ 164 w 186"/>
                <a:gd name="T71" fmla="*/ 59 h 152"/>
                <a:gd name="T72" fmla="*/ 153 w 186"/>
                <a:gd name="T73" fmla="*/ 20 h 152"/>
                <a:gd name="T74" fmla="*/ 131 w 186"/>
                <a:gd name="T75" fmla="*/ 18 h 152"/>
                <a:gd name="T76" fmla="*/ 134 w 186"/>
                <a:gd name="T77" fmla="*/ 26 h 152"/>
                <a:gd name="T78" fmla="*/ 149 w 186"/>
                <a:gd name="T79" fmla="*/ 27 h 152"/>
                <a:gd name="T80" fmla="*/ 159 w 186"/>
                <a:gd name="T81" fmla="*/ 39 h 152"/>
                <a:gd name="T82" fmla="*/ 156 w 186"/>
                <a:gd name="T83" fmla="*/ 61 h 152"/>
                <a:gd name="T84" fmla="*/ 157 w 186"/>
                <a:gd name="T85" fmla="*/ 69 h 152"/>
                <a:gd name="T86" fmla="*/ 150 w 186"/>
                <a:gd name="T87" fmla="*/ 91 h 152"/>
                <a:gd name="T88" fmla="*/ 177 w 186"/>
                <a:gd name="T89" fmla="*/ 126 h 152"/>
                <a:gd name="T90" fmla="*/ 163 w 186"/>
                <a:gd name="T91" fmla="*/ 135 h 152"/>
                <a:gd name="T92" fmla="*/ 186 w 186"/>
                <a:gd name="T93" fmla="*/ 13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6" h="152">
                  <a:moveTo>
                    <a:pt x="126" y="115"/>
                  </a:moveTo>
                  <a:cubicBezTo>
                    <a:pt x="126" y="115"/>
                    <a:pt x="111" y="111"/>
                    <a:pt x="111" y="95"/>
                  </a:cubicBezTo>
                  <a:cubicBezTo>
                    <a:pt x="111" y="81"/>
                    <a:pt x="117" y="76"/>
                    <a:pt x="120" y="73"/>
                  </a:cubicBezTo>
                  <a:cubicBezTo>
                    <a:pt x="120" y="73"/>
                    <a:pt x="125" y="69"/>
                    <a:pt x="122" y="55"/>
                  </a:cubicBezTo>
                  <a:cubicBezTo>
                    <a:pt x="127" y="47"/>
                    <a:pt x="129" y="35"/>
                    <a:pt x="122" y="19"/>
                  </a:cubicBezTo>
                  <a:cubicBezTo>
                    <a:pt x="118" y="10"/>
                    <a:pt x="115" y="5"/>
                    <a:pt x="110" y="3"/>
                  </a:cubicBezTo>
                  <a:cubicBezTo>
                    <a:pt x="106" y="0"/>
                    <a:pt x="102" y="0"/>
                    <a:pt x="98" y="0"/>
                  </a:cubicBezTo>
                  <a:cubicBezTo>
                    <a:pt x="90" y="0"/>
                    <a:pt x="83" y="2"/>
                    <a:pt x="80" y="4"/>
                  </a:cubicBezTo>
                  <a:cubicBezTo>
                    <a:pt x="72" y="8"/>
                    <a:pt x="66" y="12"/>
                    <a:pt x="61" y="25"/>
                  </a:cubicBezTo>
                  <a:cubicBezTo>
                    <a:pt x="56" y="36"/>
                    <a:pt x="62" y="48"/>
                    <a:pt x="64" y="54"/>
                  </a:cubicBezTo>
                  <a:cubicBezTo>
                    <a:pt x="61" y="68"/>
                    <a:pt x="66" y="73"/>
                    <a:pt x="66" y="73"/>
                  </a:cubicBezTo>
                  <a:cubicBezTo>
                    <a:pt x="68" y="76"/>
                    <a:pt x="74" y="81"/>
                    <a:pt x="74" y="95"/>
                  </a:cubicBezTo>
                  <a:cubicBezTo>
                    <a:pt x="74" y="111"/>
                    <a:pt x="59" y="115"/>
                    <a:pt x="59" y="115"/>
                  </a:cubicBezTo>
                  <a:cubicBezTo>
                    <a:pt x="50" y="118"/>
                    <a:pt x="29" y="125"/>
                    <a:pt x="29" y="147"/>
                  </a:cubicBezTo>
                  <a:cubicBezTo>
                    <a:pt x="29" y="147"/>
                    <a:pt x="29" y="152"/>
                    <a:pt x="34" y="152"/>
                  </a:cubicBezTo>
                  <a:cubicBezTo>
                    <a:pt x="152" y="152"/>
                    <a:pt x="152" y="152"/>
                    <a:pt x="152" y="152"/>
                  </a:cubicBezTo>
                  <a:cubicBezTo>
                    <a:pt x="156" y="152"/>
                    <a:pt x="156" y="147"/>
                    <a:pt x="156" y="147"/>
                  </a:cubicBezTo>
                  <a:cubicBezTo>
                    <a:pt x="156" y="125"/>
                    <a:pt x="136" y="118"/>
                    <a:pt x="126" y="115"/>
                  </a:cubicBezTo>
                  <a:close/>
                  <a:moveTo>
                    <a:pt x="38" y="143"/>
                  </a:moveTo>
                  <a:cubicBezTo>
                    <a:pt x="40" y="131"/>
                    <a:pt x="51" y="127"/>
                    <a:pt x="61" y="123"/>
                  </a:cubicBezTo>
                  <a:cubicBezTo>
                    <a:pt x="62" y="123"/>
                    <a:pt x="62" y="123"/>
                    <a:pt x="62" y="123"/>
                  </a:cubicBezTo>
                  <a:cubicBezTo>
                    <a:pt x="69" y="121"/>
                    <a:pt x="83" y="112"/>
                    <a:pt x="83" y="95"/>
                  </a:cubicBezTo>
                  <a:cubicBezTo>
                    <a:pt x="83" y="80"/>
                    <a:pt x="77" y="73"/>
                    <a:pt x="73" y="69"/>
                  </a:cubicBezTo>
                  <a:cubicBezTo>
                    <a:pt x="73" y="69"/>
                    <a:pt x="72" y="68"/>
                    <a:pt x="72" y="68"/>
                  </a:cubicBezTo>
                  <a:cubicBezTo>
                    <a:pt x="72" y="67"/>
                    <a:pt x="71" y="64"/>
                    <a:pt x="73" y="56"/>
                  </a:cubicBezTo>
                  <a:cubicBezTo>
                    <a:pt x="73" y="53"/>
                    <a:pt x="72" y="51"/>
                    <a:pt x="72" y="51"/>
                  </a:cubicBezTo>
                  <a:cubicBezTo>
                    <a:pt x="70" y="45"/>
                    <a:pt x="65" y="36"/>
                    <a:pt x="69" y="28"/>
                  </a:cubicBezTo>
                  <a:cubicBezTo>
                    <a:pt x="73" y="17"/>
                    <a:pt x="77" y="15"/>
                    <a:pt x="84" y="12"/>
                  </a:cubicBezTo>
                  <a:cubicBezTo>
                    <a:pt x="84" y="12"/>
                    <a:pt x="84" y="12"/>
                    <a:pt x="85" y="11"/>
                  </a:cubicBezTo>
                  <a:cubicBezTo>
                    <a:pt x="86" y="10"/>
                    <a:pt x="92" y="8"/>
                    <a:pt x="98" y="8"/>
                  </a:cubicBezTo>
                  <a:cubicBezTo>
                    <a:pt x="101" y="8"/>
                    <a:pt x="104" y="9"/>
                    <a:pt x="106" y="10"/>
                  </a:cubicBezTo>
                  <a:cubicBezTo>
                    <a:pt x="108" y="11"/>
                    <a:pt x="111" y="14"/>
                    <a:pt x="114" y="23"/>
                  </a:cubicBezTo>
                  <a:cubicBezTo>
                    <a:pt x="121" y="38"/>
                    <a:pt x="117" y="47"/>
                    <a:pt x="115" y="50"/>
                  </a:cubicBezTo>
                  <a:cubicBezTo>
                    <a:pt x="113" y="52"/>
                    <a:pt x="113" y="54"/>
                    <a:pt x="113" y="57"/>
                  </a:cubicBezTo>
                  <a:cubicBezTo>
                    <a:pt x="115" y="64"/>
                    <a:pt x="114" y="67"/>
                    <a:pt x="114" y="67"/>
                  </a:cubicBezTo>
                  <a:cubicBezTo>
                    <a:pt x="114" y="67"/>
                    <a:pt x="113" y="69"/>
                    <a:pt x="112" y="69"/>
                  </a:cubicBezTo>
                  <a:cubicBezTo>
                    <a:pt x="109" y="73"/>
                    <a:pt x="103" y="80"/>
                    <a:pt x="103" y="95"/>
                  </a:cubicBezTo>
                  <a:cubicBezTo>
                    <a:pt x="103" y="112"/>
                    <a:pt x="116" y="121"/>
                    <a:pt x="124" y="123"/>
                  </a:cubicBezTo>
                  <a:cubicBezTo>
                    <a:pt x="124" y="123"/>
                    <a:pt x="124" y="123"/>
                    <a:pt x="124" y="123"/>
                  </a:cubicBezTo>
                  <a:cubicBezTo>
                    <a:pt x="135" y="127"/>
                    <a:pt x="145" y="131"/>
                    <a:pt x="147" y="143"/>
                  </a:cubicBezTo>
                  <a:lnTo>
                    <a:pt x="38" y="143"/>
                  </a:lnTo>
                  <a:close/>
                  <a:moveTo>
                    <a:pt x="20" y="113"/>
                  </a:moveTo>
                  <a:cubicBezTo>
                    <a:pt x="26" y="112"/>
                    <a:pt x="36" y="105"/>
                    <a:pt x="36" y="91"/>
                  </a:cubicBezTo>
                  <a:cubicBezTo>
                    <a:pt x="36" y="78"/>
                    <a:pt x="32" y="72"/>
                    <a:pt x="29" y="69"/>
                  </a:cubicBezTo>
                  <a:cubicBezTo>
                    <a:pt x="29" y="69"/>
                    <a:pt x="29" y="69"/>
                    <a:pt x="29" y="69"/>
                  </a:cubicBezTo>
                  <a:cubicBezTo>
                    <a:pt x="29" y="69"/>
                    <a:pt x="29" y="69"/>
                    <a:pt x="29" y="68"/>
                  </a:cubicBezTo>
                  <a:cubicBezTo>
                    <a:pt x="29" y="68"/>
                    <a:pt x="28" y="66"/>
                    <a:pt x="29" y="61"/>
                  </a:cubicBezTo>
                  <a:cubicBezTo>
                    <a:pt x="30" y="59"/>
                    <a:pt x="29" y="57"/>
                    <a:pt x="29" y="55"/>
                  </a:cubicBezTo>
                  <a:cubicBezTo>
                    <a:pt x="27" y="52"/>
                    <a:pt x="24" y="45"/>
                    <a:pt x="26" y="39"/>
                  </a:cubicBezTo>
                  <a:cubicBezTo>
                    <a:pt x="30" y="30"/>
                    <a:pt x="31" y="30"/>
                    <a:pt x="35" y="28"/>
                  </a:cubicBezTo>
                  <a:cubicBezTo>
                    <a:pt x="36" y="28"/>
                    <a:pt x="36" y="27"/>
                    <a:pt x="37" y="27"/>
                  </a:cubicBezTo>
                  <a:cubicBezTo>
                    <a:pt x="38" y="27"/>
                    <a:pt x="42" y="25"/>
                    <a:pt x="46" y="25"/>
                  </a:cubicBezTo>
                  <a:cubicBezTo>
                    <a:pt x="48" y="25"/>
                    <a:pt x="50" y="25"/>
                    <a:pt x="52" y="26"/>
                  </a:cubicBezTo>
                  <a:cubicBezTo>
                    <a:pt x="52" y="25"/>
                    <a:pt x="52" y="23"/>
                    <a:pt x="53" y="22"/>
                  </a:cubicBezTo>
                  <a:cubicBezTo>
                    <a:pt x="53" y="20"/>
                    <a:pt x="54" y="19"/>
                    <a:pt x="55" y="18"/>
                  </a:cubicBezTo>
                  <a:cubicBezTo>
                    <a:pt x="52" y="17"/>
                    <a:pt x="49" y="17"/>
                    <a:pt x="46" y="17"/>
                  </a:cubicBezTo>
                  <a:cubicBezTo>
                    <a:pt x="40" y="17"/>
                    <a:pt x="34" y="19"/>
                    <a:pt x="32" y="20"/>
                  </a:cubicBezTo>
                  <a:cubicBezTo>
                    <a:pt x="25" y="23"/>
                    <a:pt x="22" y="26"/>
                    <a:pt x="18" y="36"/>
                  </a:cubicBezTo>
                  <a:cubicBezTo>
                    <a:pt x="15" y="45"/>
                    <a:pt x="19" y="54"/>
                    <a:pt x="21" y="59"/>
                  </a:cubicBezTo>
                  <a:cubicBezTo>
                    <a:pt x="18" y="70"/>
                    <a:pt x="22" y="74"/>
                    <a:pt x="22" y="74"/>
                  </a:cubicBezTo>
                  <a:cubicBezTo>
                    <a:pt x="24" y="76"/>
                    <a:pt x="27" y="80"/>
                    <a:pt x="27" y="91"/>
                  </a:cubicBezTo>
                  <a:cubicBezTo>
                    <a:pt x="27" y="103"/>
                    <a:pt x="18" y="105"/>
                    <a:pt x="18" y="105"/>
                  </a:cubicBezTo>
                  <a:cubicBezTo>
                    <a:pt x="10" y="108"/>
                    <a:pt x="0" y="114"/>
                    <a:pt x="0" y="130"/>
                  </a:cubicBezTo>
                  <a:cubicBezTo>
                    <a:pt x="0" y="130"/>
                    <a:pt x="0" y="135"/>
                    <a:pt x="4" y="135"/>
                  </a:cubicBezTo>
                  <a:cubicBezTo>
                    <a:pt x="23" y="135"/>
                    <a:pt x="23" y="135"/>
                    <a:pt x="23" y="135"/>
                  </a:cubicBezTo>
                  <a:cubicBezTo>
                    <a:pt x="24" y="132"/>
                    <a:pt x="25" y="129"/>
                    <a:pt x="27" y="126"/>
                  </a:cubicBezTo>
                  <a:cubicBezTo>
                    <a:pt x="9" y="126"/>
                    <a:pt x="9" y="126"/>
                    <a:pt x="9" y="126"/>
                  </a:cubicBezTo>
                  <a:cubicBezTo>
                    <a:pt x="10" y="118"/>
                    <a:pt x="15" y="115"/>
                    <a:pt x="20" y="113"/>
                  </a:cubicBezTo>
                  <a:close/>
                  <a:moveTo>
                    <a:pt x="168" y="105"/>
                  </a:moveTo>
                  <a:cubicBezTo>
                    <a:pt x="168" y="105"/>
                    <a:pt x="158" y="103"/>
                    <a:pt x="158" y="91"/>
                  </a:cubicBezTo>
                  <a:cubicBezTo>
                    <a:pt x="158" y="80"/>
                    <a:pt x="161" y="76"/>
                    <a:pt x="163" y="74"/>
                  </a:cubicBezTo>
                  <a:cubicBezTo>
                    <a:pt x="163" y="74"/>
                    <a:pt x="167" y="70"/>
                    <a:pt x="164" y="59"/>
                  </a:cubicBezTo>
                  <a:cubicBezTo>
                    <a:pt x="167" y="54"/>
                    <a:pt x="171" y="45"/>
                    <a:pt x="167" y="36"/>
                  </a:cubicBezTo>
                  <a:cubicBezTo>
                    <a:pt x="163" y="26"/>
                    <a:pt x="160" y="23"/>
                    <a:pt x="153" y="20"/>
                  </a:cubicBezTo>
                  <a:cubicBezTo>
                    <a:pt x="151" y="19"/>
                    <a:pt x="145" y="17"/>
                    <a:pt x="139" y="17"/>
                  </a:cubicBezTo>
                  <a:cubicBezTo>
                    <a:pt x="136" y="17"/>
                    <a:pt x="133" y="17"/>
                    <a:pt x="131" y="18"/>
                  </a:cubicBezTo>
                  <a:cubicBezTo>
                    <a:pt x="132" y="21"/>
                    <a:pt x="133" y="24"/>
                    <a:pt x="133" y="26"/>
                  </a:cubicBezTo>
                  <a:cubicBezTo>
                    <a:pt x="133" y="26"/>
                    <a:pt x="134" y="26"/>
                    <a:pt x="134" y="26"/>
                  </a:cubicBezTo>
                  <a:cubicBezTo>
                    <a:pt x="135" y="25"/>
                    <a:pt x="137" y="25"/>
                    <a:pt x="139" y="25"/>
                  </a:cubicBezTo>
                  <a:cubicBezTo>
                    <a:pt x="144" y="25"/>
                    <a:pt x="148" y="27"/>
                    <a:pt x="149" y="27"/>
                  </a:cubicBezTo>
                  <a:cubicBezTo>
                    <a:pt x="149" y="27"/>
                    <a:pt x="150" y="28"/>
                    <a:pt x="150" y="28"/>
                  </a:cubicBezTo>
                  <a:cubicBezTo>
                    <a:pt x="154" y="30"/>
                    <a:pt x="156" y="30"/>
                    <a:pt x="159" y="39"/>
                  </a:cubicBezTo>
                  <a:cubicBezTo>
                    <a:pt x="162" y="45"/>
                    <a:pt x="159" y="52"/>
                    <a:pt x="157" y="55"/>
                  </a:cubicBezTo>
                  <a:cubicBezTo>
                    <a:pt x="156" y="57"/>
                    <a:pt x="156" y="59"/>
                    <a:pt x="156" y="61"/>
                  </a:cubicBezTo>
                  <a:cubicBezTo>
                    <a:pt x="157" y="66"/>
                    <a:pt x="157" y="68"/>
                    <a:pt x="157" y="68"/>
                  </a:cubicBezTo>
                  <a:cubicBezTo>
                    <a:pt x="157" y="69"/>
                    <a:pt x="157" y="69"/>
                    <a:pt x="157" y="69"/>
                  </a:cubicBezTo>
                  <a:cubicBezTo>
                    <a:pt x="156" y="69"/>
                    <a:pt x="156" y="69"/>
                    <a:pt x="156" y="69"/>
                  </a:cubicBezTo>
                  <a:cubicBezTo>
                    <a:pt x="154" y="72"/>
                    <a:pt x="150" y="78"/>
                    <a:pt x="150" y="91"/>
                  </a:cubicBezTo>
                  <a:cubicBezTo>
                    <a:pt x="150" y="105"/>
                    <a:pt x="160" y="112"/>
                    <a:pt x="165" y="113"/>
                  </a:cubicBezTo>
                  <a:cubicBezTo>
                    <a:pt x="171" y="115"/>
                    <a:pt x="176" y="118"/>
                    <a:pt x="177" y="126"/>
                  </a:cubicBezTo>
                  <a:cubicBezTo>
                    <a:pt x="159" y="126"/>
                    <a:pt x="159" y="126"/>
                    <a:pt x="159" y="126"/>
                  </a:cubicBezTo>
                  <a:cubicBezTo>
                    <a:pt x="160" y="129"/>
                    <a:pt x="162" y="132"/>
                    <a:pt x="163" y="135"/>
                  </a:cubicBezTo>
                  <a:cubicBezTo>
                    <a:pt x="181" y="135"/>
                    <a:pt x="181" y="135"/>
                    <a:pt x="181" y="135"/>
                  </a:cubicBezTo>
                  <a:cubicBezTo>
                    <a:pt x="186" y="135"/>
                    <a:pt x="186" y="130"/>
                    <a:pt x="186" y="130"/>
                  </a:cubicBezTo>
                  <a:cubicBezTo>
                    <a:pt x="186" y="114"/>
                    <a:pt x="175" y="108"/>
                    <a:pt x="168" y="105"/>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1" name="Rectangle 20"/>
          <p:cNvSpPr/>
          <p:nvPr/>
        </p:nvSpPr>
        <p:spPr>
          <a:xfrm>
            <a:off x="0" y="5493685"/>
            <a:ext cx="12192000" cy="1393783"/>
          </a:xfrm>
          <a:prstGeom prst="rect">
            <a:avLst/>
          </a:prstGeom>
          <a:solidFill>
            <a:srgbClr val="76D1FE">
              <a:alpha val="84706"/>
            </a:srgbClr>
          </a:solidFill>
          <a:ln>
            <a:noFill/>
          </a:ln>
          <a:effectLst/>
        </p:spPr>
        <p:txBody>
          <a:bodyPr lIns="45719" tIns="45719" rIns="45719" bIns="45719" anchor="ctr"/>
          <a:lstStyle/>
          <a:p>
            <a:endParaRPr lang="en-US" dirty="0">
              <a:solidFill>
                <a:prstClr val="white"/>
              </a:solidFill>
              <a:latin typeface="Roboto Light"/>
              <a:cs typeface="Lato" charset="0"/>
            </a:endParaRPr>
          </a:p>
        </p:txBody>
      </p:sp>
    </p:spTree>
    <p:extLst>
      <p:ext uri="{BB962C8B-B14F-4D97-AF65-F5344CB8AC3E}">
        <p14:creationId xmlns:p14="http://schemas.microsoft.com/office/powerpoint/2010/main" val="15000113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3785652"/>
          </a:xfrm>
          <a:prstGeom prst="rect">
            <a:avLst/>
          </a:prstGeom>
          <a:noFill/>
        </p:spPr>
        <p:txBody>
          <a:bodyPr wrap="square" rtlCol="0">
            <a:spAutoFit/>
          </a:bodyPr>
          <a:lstStyle/>
          <a:p>
            <a:r>
              <a:rPr lang="en-US" sz="2400" dirty="0">
                <a:solidFill>
                  <a:schemeClr val="bg1"/>
                </a:solidFill>
                <a:latin typeface="Raleway Medium" panose="020B0603030101060003" pitchFamily="34" charset="77"/>
              </a:rPr>
              <a:t>Containers have a lot of uses!</a:t>
            </a:r>
          </a:p>
          <a:p>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Web applications running in clusters (UI, REST services, gateways, databases, queue services, etc.)</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Supporting services (logging, monitoring, alerting, etc.)</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Batch processing (containers get created and process immediately)</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Developer utilities (CLIs, software installs)</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DevOps utilities (build tools like Jenkins)</a:t>
            </a: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10481376" cy="609600"/>
          </a:xfrm>
        </p:spPr>
        <p:txBody>
          <a:bodyPr>
            <a:noAutofit/>
          </a:bodyPr>
          <a:lstStyle/>
          <a:p>
            <a:pPr algn="l"/>
            <a:r>
              <a:rPr lang="en-US" sz="6000" dirty="0">
                <a:solidFill>
                  <a:prstClr val="white"/>
                </a:solidFill>
              </a:rPr>
              <a:t>containers – </a:t>
            </a:r>
            <a:r>
              <a:rPr lang="en-US" sz="6000" dirty="0">
                <a:solidFill>
                  <a:schemeClr val="accent3"/>
                </a:solidFill>
              </a:rPr>
              <a:t>what are they used for?</a:t>
            </a:r>
            <a:endParaRPr lang="en-US" sz="6000" dirty="0"/>
          </a:p>
        </p:txBody>
      </p:sp>
    </p:spTree>
    <p:extLst>
      <p:ext uri="{BB962C8B-B14F-4D97-AF65-F5344CB8AC3E}">
        <p14:creationId xmlns:p14="http://schemas.microsoft.com/office/powerpoint/2010/main" val="19229247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3015112"/>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Docker and the</a:t>
            </a:r>
          </a:p>
          <a:p>
            <a:endParaRPr lang="en-US" sz="9600" dirty="0">
              <a:solidFill>
                <a:prstClr val="white"/>
              </a:solidFill>
            </a:endParaRPr>
          </a:p>
          <a:p>
            <a:r>
              <a:rPr lang="en-US" sz="9600" dirty="0">
                <a:solidFill>
                  <a:prstClr val="white"/>
                </a:solidFill>
              </a:rPr>
              <a:t>container ecosystem</a:t>
            </a:r>
            <a:endParaRPr lang="en-US" sz="9600" dirty="0"/>
          </a:p>
        </p:txBody>
      </p:sp>
      <p:pic>
        <p:nvPicPr>
          <p:cNvPr id="27" name="Picture 26">
            <a:extLst>
              <a:ext uri="{FF2B5EF4-FFF2-40B4-BE49-F238E27FC236}">
                <a16:creationId xmlns:a16="http://schemas.microsoft.com/office/drawing/2014/main" id="{639BE61C-965A-B94A-B5C1-2DC00D184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241" y="2488616"/>
            <a:ext cx="2095500" cy="1803400"/>
          </a:xfrm>
          <a:prstGeom prst="rect">
            <a:avLst/>
          </a:prstGeom>
        </p:spPr>
      </p:pic>
    </p:spTree>
    <p:extLst>
      <p:ext uri="{BB962C8B-B14F-4D97-AF65-F5344CB8AC3E}">
        <p14:creationId xmlns:p14="http://schemas.microsoft.com/office/powerpoint/2010/main" val="28690362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5262979"/>
          </a:xfrm>
          <a:prstGeom prst="rect">
            <a:avLst/>
          </a:prstGeom>
          <a:noFill/>
        </p:spPr>
        <p:txBody>
          <a:bodyPr wrap="square" rtlCol="0">
            <a:spAutoFit/>
          </a:bodyPr>
          <a:lstStyle/>
          <a:p>
            <a:r>
              <a:rPr lang="en-US" sz="2400" dirty="0">
                <a:solidFill>
                  <a:schemeClr val="bg1"/>
                </a:solidFill>
                <a:latin typeface="Raleway Medium" panose="020B0603030101060003" pitchFamily="34" charset="77"/>
              </a:rPr>
              <a:t>The Docker container ecosystem is made up of many parts.</a:t>
            </a:r>
          </a:p>
          <a:p>
            <a:pPr marL="342900" indent="-342900">
              <a:buFont typeface="Arial" panose="020B0604020202020204" pitchFamily="34" charset="0"/>
              <a:buChar char="•"/>
            </a:pPr>
            <a:r>
              <a:rPr lang="en-US" sz="2400" dirty="0" err="1">
                <a:solidFill>
                  <a:schemeClr val="bg1"/>
                </a:solidFill>
                <a:latin typeface="Raleway Medium" panose="020B0603030101060003" pitchFamily="34" charset="77"/>
              </a:rPr>
              <a:t>containerd</a:t>
            </a:r>
            <a:r>
              <a:rPr lang="en-US" sz="2400" dirty="0">
                <a:solidFill>
                  <a:schemeClr val="bg1"/>
                </a:solidFill>
                <a:latin typeface="Raleway Medium" panose="020B0603030101060003" pitchFamily="34" charset="77"/>
              </a:rPr>
              <a:t> – the container runtime for Docker. This is what makes a container run the same everywhere from your laptop to a production server.</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Docker Engine – manages the lifecycle of containers on a host.</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Docker Community Edition – the open source tools you’ll use on your workstation. It is meant for developers.</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Docker Enterprise Edition – the commercial offerings by Docker.</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Swarm – orchestration of Docker containers. </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Kubernetes – production grade container orchestration. Recently integrated with Docker.</a:t>
            </a: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10481376" cy="609600"/>
          </a:xfrm>
        </p:spPr>
        <p:txBody>
          <a:bodyPr>
            <a:noAutofit/>
          </a:bodyPr>
          <a:lstStyle/>
          <a:p>
            <a:pPr algn="l"/>
            <a:r>
              <a:rPr lang="en-US" sz="6000" dirty="0">
                <a:solidFill>
                  <a:prstClr val="white"/>
                </a:solidFill>
              </a:rPr>
              <a:t>ecosystem – </a:t>
            </a:r>
            <a:r>
              <a:rPr lang="en-US" sz="6000" dirty="0">
                <a:solidFill>
                  <a:schemeClr val="accent3"/>
                </a:solidFill>
              </a:rPr>
              <a:t>overview</a:t>
            </a:r>
            <a:endParaRPr lang="en-US" sz="6000" dirty="0"/>
          </a:p>
        </p:txBody>
      </p:sp>
    </p:spTree>
    <p:extLst>
      <p:ext uri="{BB962C8B-B14F-4D97-AF65-F5344CB8AC3E}">
        <p14:creationId xmlns:p14="http://schemas.microsoft.com/office/powerpoint/2010/main" val="392485350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docker</a:t>
            </a:r>
            <a:endParaRPr lang="en-US" sz="9600" dirty="0"/>
          </a:p>
        </p:txBody>
      </p:sp>
      <p:pic>
        <p:nvPicPr>
          <p:cNvPr id="27" name="Picture 26">
            <a:extLst>
              <a:ext uri="{FF2B5EF4-FFF2-40B4-BE49-F238E27FC236}">
                <a16:creationId xmlns:a16="http://schemas.microsoft.com/office/drawing/2014/main" id="{639BE61C-965A-B94A-B5C1-2DC00D184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241" y="2488616"/>
            <a:ext cx="2095500" cy="1803400"/>
          </a:xfrm>
          <a:prstGeom prst="rect">
            <a:avLst/>
          </a:prstGeom>
        </p:spPr>
      </p:pic>
    </p:spTree>
    <p:extLst>
      <p:ext uri="{BB962C8B-B14F-4D97-AF65-F5344CB8AC3E}">
        <p14:creationId xmlns:p14="http://schemas.microsoft.com/office/powerpoint/2010/main" val="36529683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a:solidFill>
                  <a:prstClr val="white"/>
                </a:solidFill>
              </a:rPr>
              <a:t>docker – </a:t>
            </a:r>
            <a:r>
              <a:rPr lang="en-US" sz="6000" dirty="0">
                <a:solidFill>
                  <a:schemeClr val="accent3"/>
                </a:solidFill>
              </a:rPr>
              <a:t>fundamental concepts</a:t>
            </a:r>
            <a:endParaRPr lang="en-US" sz="6000" dirty="0"/>
          </a:p>
        </p:txBody>
      </p:sp>
      <p:sp>
        <p:nvSpPr>
          <p:cNvPr id="2" name="Rectangle 1">
            <a:extLst>
              <a:ext uri="{FF2B5EF4-FFF2-40B4-BE49-F238E27FC236}">
                <a16:creationId xmlns:a16="http://schemas.microsoft.com/office/drawing/2014/main" id="{0FEEE8AB-823B-C446-92D3-A3D44EE73C06}"/>
              </a:ext>
            </a:extLst>
          </p:cNvPr>
          <p:cNvSpPr/>
          <p:nvPr/>
        </p:nvSpPr>
        <p:spPr>
          <a:xfrm>
            <a:off x="1395167" y="1341749"/>
            <a:ext cx="9464511" cy="4154984"/>
          </a:xfrm>
          <a:prstGeom prst="rect">
            <a:avLst/>
          </a:prstGeom>
        </p:spPr>
        <p:txBody>
          <a:bodyPr wrap="square">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Docker isn’t the only container runtime. But it is the one that changed the game by bringing a vastly superior ecosystem to make it user friendly to use containers.</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Containers do one job and one job only, with few exceptions</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Containers run the same everywhere and can be run on different flavors of OS in the same way</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Containers are intended to be zero overhead.</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Containers are ideal for creating a pool of machines that can host a mix of different app containers.</a:t>
            </a:r>
          </a:p>
          <a:p>
            <a:pPr marL="457200" indent="-457200">
              <a:buFont typeface="Arial" panose="020B0604020202020204" pitchFamily="34" charset="0"/>
              <a:buChar char="•"/>
            </a:pPr>
            <a:endParaRPr lang="en-US" sz="2400" dirty="0">
              <a:solidFill>
                <a:schemeClr val="bg1"/>
              </a:solidFill>
              <a:latin typeface="Raleway Medium" panose="020B0603030101060003" pitchFamily="34" charset="77"/>
            </a:endParaRPr>
          </a:p>
          <a:p>
            <a:pPr marL="457200" indent="-457200">
              <a:buFont typeface="Arial" panose="020B0604020202020204" pitchFamily="34" charset="0"/>
              <a:buChar char="•"/>
            </a:pPr>
            <a:endParaRPr lang="en-US" sz="2400" dirty="0">
              <a:solidFill>
                <a:schemeClr val="bg1"/>
              </a:solidFill>
              <a:latin typeface="Raleway Medium" panose="020B0603030101060003" pitchFamily="34" charset="77"/>
            </a:endParaRPr>
          </a:p>
        </p:txBody>
      </p:sp>
    </p:spTree>
    <p:extLst>
      <p:ext uri="{BB962C8B-B14F-4D97-AF65-F5344CB8AC3E}">
        <p14:creationId xmlns:p14="http://schemas.microsoft.com/office/powerpoint/2010/main" val="105403550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49" y="369988"/>
            <a:ext cx="9671901" cy="609600"/>
          </a:xfrm>
        </p:spPr>
        <p:txBody>
          <a:bodyPr>
            <a:noAutofit/>
          </a:bodyPr>
          <a:lstStyle/>
          <a:p>
            <a:pPr algn="l"/>
            <a:r>
              <a:rPr lang="en-US" sz="6000" dirty="0">
                <a:solidFill>
                  <a:prstClr val="white"/>
                </a:solidFill>
              </a:rPr>
              <a:t>docker – </a:t>
            </a:r>
            <a:r>
              <a:rPr lang="en-US" sz="6000" dirty="0">
                <a:solidFill>
                  <a:schemeClr val="accent3"/>
                </a:solidFill>
              </a:rPr>
              <a:t>images and layers</a:t>
            </a:r>
            <a:endParaRPr lang="en-US" sz="6000" dirty="0"/>
          </a:p>
        </p:txBody>
      </p:sp>
      <p:sp>
        <p:nvSpPr>
          <p:cNvPr id="2" name="TextBox 1">
            <a:extLst>
              <a:ext uri="{FF2B5EF4-FFF2-40B4-BE49-F238E27FC236}">
                <a16:creationId xmlns:a16="http://schemas.microsoft.com/office/drawing/2014/main" id="{E03B3FD1-561C-854C-90AE-B86C3D93D9FB}"/>
              </a:ext>
            </a:extLst>
          </p:cNvPr>
          <p:cNvSpPr txBox="1"/>
          <p:nvPr/>
        </p:nvSpPr>
        <p:spPr>
          <a:xfrm>
            <a:off x="1611984" y="4854804"/>
            <a:ext cx="9125146" cy="2031325"/>
          </a:xfrm>
          <a:prstGeom prst="rect">
            <a:avLst/>
          </a:prstGeom>
          <a:noFill/>
        </p:spPr>
        <p:txBody>
          <a:bodyPr wrap="square" rtlCol="0">
            <a:spAutoFit/>
          </a:bodyPr>
          <a:lstStyle/>
          <a:p>
            <a:r>
              <a:rPr lang="en-US" dirty="0">
                <a:solidFill>
                  <a:schemeClr val="bg1"/>
                </a:solidFill>
              </a:rPr>
              <a:t>Key concepts:</a:t>
            </a:r>
          </a:p>
          <a:p>
            <a:pPr marL="285750" indent="-285750">
              <a:buFont typeface="Arial" panose="020B0604020202020204" pitchFamily="34" charset="0"/>
              <a:buChar char="•"/>
            </a:pPr>
            <a:r>
              <a:rPr lang="en-US" dirty="0">
                <a:solidFill>
                  <a:schemeClr val="bg1"/>
                </a:solidFill>
              </a:rPr>
              <a:t>Images are inherited from base images and can be many levels deep</a:t>
            </a:r>
          </a:p>
          <a:p>
            <a:pPr marL="285750" indent="-285750">
              <a:buFont typeface="Arial" panose="020B0604020202020204" pitchFamily="34" charset="0"/>
              <a:buChar char="•"/>
            </a:pPr>
            <a:r>
              <a:rPr lang="en-US" dirty="0">
                <a:solidFill>
                  <a:schemeClr val="bg1"/>
                </a:solidFill>
              </a:rPr>
              <a:t>Image is the definition of what a container is created from</a:t>
            </a:r>
          </a:p>
          <a:p>
            <a:pPr marL="285750" indent="-285750">
              <a:buFont typeface="Arial" panose="020B0604020202020204" pitchFamily="34" charset="0"/>
              <a:buChar char="•"/>
            </a:pPr>
            <a:r>
              <a:rPr lang="en-US" dirty="0">
                <a:solidFill>
                  <a:schemeClr val="bg1"/>
                </a:solidFill>
              </a:rPr>
              <a:t>Images are immutable. If you make changes, a new image must be built.</a:t>
            </a:r>
          </a:p>
          <a:p>
            <a:pPr marL="285750" indent="-285750">
              <a:buFont typeface="Arial" panose="020B0604020202020204" pitchFamily="34" charset="0"/>
              <a:buChar char="•"/>
            </a:pPr>
            <a:r>
              <a:rPr lang="en-US" dirty="0">
                <a:solidFill>
                  <a:schemeClr val="bg1"/>
                </a:solidFill>
              </a:rPr>
              <a:t>Images are made of layers</a:t>
            </a:r>
          </a:p>
          <a:p>
            <a:pPr marL="285750" indent="-285750">
              <a:buFont typeface="Arial" panose="020B0604020202020204" pitchFamily="34" charset="0"/>
              <a:buChar char="•"/>
            </a:pPr>
            <a:r>
              <a:rPr lang="en-US" dirty="0">
                <a:solidFill>
                  <a:schemeClr val="bg1"/>
                </a:solidFill>
              </a:rPr>
              <a:t>When pushing/pulling an image to a repository (more to come), only the changed layers are pushed to save bandwidth.</a:t>
            </a:r>
          </a:p>
        </p:txBody>
      </p:sp>
      <p:pic>
        <p:nvPicPr>
          <p:cNvPr id="7" name="Picture 6">
            <a:extLst>
              <a:ext uri="{FF2B5EF4-FFF2-40B4-BE49-F238E27FC236}">
                <a16:creationId xmlns:a16="http://schemas.microsoft.com/office/drawing/2014/main" id="{8C2E531F-9AAC-864A-8CBB-5F64810D9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4253" y="1263191"/>
            <a:ext cx="8303493" cy="3487917"/>
          </a:xfrm>
          <a:prstGeom prst="rect">
            <a:avLst/>
          </a:prstGeom>
        </p:spPr>
      </p:pic>
    </p:spTree>
    <p:extLst>
      <p:ext uri="{BB962C8B-B14F-4D97-AF65-F5344CB8AC3E}">
        <p14:creationId xmlns:p14="http://schemas.microsoft.com/office/powerpoint/2010/main" val="18519920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49" y="369988"/>
            <a:ext cx="9671901" cy="609600"/>
          </a:xfrm>
        </p:spPr>
        <p:txBody>
          <a:bodyPr>
            <a:noAutofit/>
          </a:bodyPr>
          <a:lstStyle/>
          <a:p>
            <a:pPr algn="l"/>
            <a:r>
              <a:rPr lang="en-US" sz="6000" dirty="0">
                <a:solidFill>
                  <a:prstClr val="white"/>
                </a:solidFill>
              </a:rPr>
              <a:t>docker – </a:t>
            </a:r>
            <a:r>
              <a:rPr lang="en-US" sz="6000" dirty="0">
                <a:solidFill>
                  <a:schemeClr val="accent3"/>
                </a:solidFill>
              </a:rPr>
              <a:t>image inheritance</a:t>
            </a:r>
            <a:endParaRPr lang="en-US" sz="6000" dirty="0"/>
          </a:p>
        </p:txBody>
      </p:sp>
      <p:sp>
        <p:nvSpPr>
          <p:cNvPr id="2" name="TextBox 1">
            <a:extLst>
              <a:ext uri="{FF2B5EF4-FFF2-40B4-BE49-F238E27FC236}">
                <a16:creationId xmlns:a16="http://schemas.microsoft.com/office/drawing/2014/main" id="{E03B3FD1-561C-854C-90AE-B86C3D93D9FB}"/>
              </a:ext>
            </a:extLst>
          </p:cNvPr>
          <p:cNvSpPr txBox="1"/>
          <p:nvPr/>
        </p:nvSpPr>
        <p:spPr>
          <a:xfrm>
            <a:off x="1443019" y="1405501"/>
            <a:ext cx="9125146"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latin typeface="Raleway Medium" panose="020B0603030101060003" pitchFamily="34" charset="77"/>
              </a:rPr>
              <a:t>All images are based on other images as their parent.</a:t>
            </a:r>
          </a:p>
          <a:p>
            <a:pPr marL="285750" indent="-285750">
              <a:buFont typeface="Arial" panose="020B0604020202020204" pitchFamily="34" charset="0"/>
              <a:buChar char="•"/>
            </a:pPr>
            <a:r>
              <a:rPr lang="en-US" sz="2400" dirty="0">
                <a:solidFill>
                  <a:schemeClr val="bg1"/>
                </a:solidFill>
                <a:latin typeface="Raleway Medium" panose="020B0603030101060003" pitchFamily="34" charset="77"/>
              </a:rPr>
              <a:t>You must choose a parent, or FROM image.</a:t>
            </a:r>
          </a:p>
          <a:p>
            <a:pPr marL="285750" indent="-285750">
              <a:buFont typeface="Arial" panose="020B0604020202020204" pitchFamily="34" charset="0"/>
              <a:buChar char="•"/>
            </a:pPr>
            <a:r>
              <a:rPr lang="en-US" sz="2400" dirty="0">
                <a:solidFill>
                  <a:schemeClr val="bg1"/>
                </a:solidFill>
                <a:latin typeface="Raleway Medium" panose="020B0603030101060003" pitchFamily="34" charset="77"/>
              </a:rPr>
              <a:t>Scratch is the base empty image supplied by Docker.</a:t>
            </a:r>
          </a:p>
          <a:p>
            <a:pPr marL="285750" indent="-285750">
              <a:buFont typeface="Arial" panose="020B0604020202020204" pitchFamily="34" charset="0"/>
              <a:buChar char="•"/>
            </a:pPr>
            <a:r>
              <a:rPr lang="en-US" sz="2400" dirty="0">
                <a:solidFill>
                  <a:schemeClr val="bg1"/>
                </a:solidFill>
                <a:latin typeface="Raleway Medium" panose="020B0603030101060003" pitchFamily="34" charset="77"/>
              </a:rPr>
              <a:t>Base images include all settings, files, what command runs at startup, etc.</a:t>
            </a:r>
          </a:p>
        </p:txBody>
      </p:sp>
    </p:spTree>
    <p:extLst>
      <p:ext uri="{BB962C8B-B14F-4D97-AF65-F5344CB8AC3E}">
        <p14:creationId xmlns:p14="http://schemas.microsoft.com/office/powerpoint/2010/main" val="39473254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49" y="369988"/>
            <a:ext cx="9671901" cy="609600"/>
          </a:xfrm>
        </p:spPr>
        <p:txBody>
          <a:bodyPr>
            <a:noAutofit/>
          </a:bodyPr>
          <a:lstStyle/>
          <a:p>
            <a:pPr algn="l"/>
            <a:r>
              <a:rPr lang="en-US" sz="6000" dirty="0">
                <a:solidFill>
                  <a:prstClr val="white"/>
                </a:solidFill>
              </a:rPr>
              <a:t>docker – </a:t>
            </a:r>
            <a:r>
              <a:rPr lang="en-US" sz="6000" dirty="0">
                <a:solidFill>
                  <a:schemeClr val="accent3"/>
                </a:solidFill>
              </a:rPr>
              <a:t>image names and tags</a:t>
            </a:r>
            <a:endParaRPr lang="en-US" sz="6000" dirty="0"/>
          </a:p>
        </p:txBody>
      </p:sp>
      <p:sp>
        <p:nvSpPr>
          <p:cNvPr id="29" name="TextBox 28">
            <a:extLst>
              <a:ext uri="{FF2B5EF4-FFF2-40B4-BE49-F238E27FC236}">
                <a16:creationId xmlns:a16="http://schemas.microsoft.com/office/drawing/2014/main" id="{40FAC03D-65D5-6940-A8A2-1105CEBFA3AA}"/>
              </a:ext>
            </a:extLst>
          </p:cNvPr>
          <p:cNvSpPr txBox="1"/>
          <p:nvPr/>
        </p:nvSpPr>
        <p:spPr>
          <a:xfrm>
            <a:off x="1374177" y="1341750"/>
            <a:ext cx="9153779" cy="3170099"/>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rPr>
              <a:t>Docker images are given a unique ID by default, but you can make them easier to use with names and tags.</a:t>
            </a:r>
          </a:p>
          <a:p>
            <a:pPr marL="285750" indent="-285750">
              <a:buFont typeface="Arial" panose="020B0604020202020204" pitchFamily="34" charset="0"/>
              <a:buChar char="•"/>
            </a:pPr>
            <a:r>
              <a:rPr lang="en-US" sz="2000" dirty="0">
                <a:solidFill>
                  <a:schemeClr val="bg1"/>
                </a:solidFill>
              </a:rPr>
              <a:t>The name is the unique identifier for a class of images</a:t>
            </a:r>
          </a:p>
          <a:p>
            <a:pPr marL="285750" indent="-285750">
              <a:buFont typeface="Arial" panose="020B0604020202020204" pitchFamily="34" charset="0"/>
              <a:buChar char="•"/>
            </a:pPr>
            <a:r>
              <a:rPr lang="en-US" sz="2000" dirty="0">
                <a:solidFill>
                  <a:schemeClr val="bg1"/>
                </a:solidFill>
              </a:rPr>
              <a:t>Every image gets a tag which is like the version of that image name.</a:t>
            </a:r>
          </a:p>
          <a:p>
            <a:pPr marL="285750" indent="-285750">
              <a:buFont typeface="Arial" panose="020B0604020202020204" pitchFamily="34" charset="0"/>
              <a:buChar char="•"/>
            </a:pPr>
            <a:r>
              <a:rPr lang="en-US" sz="2000" dirty="0">
                <a:solidFill>
                  <a:schemeClr val="bg1"/>
                </a:solidFill>
              </a:rPr>
              <a:t>Image and tag are separated by a colon.</a:t>
            </a:r>
          </a:p>
          <a:p>
            <a:pPr marL="742950" lvl="1" indent="-285750">
              <a:buFont typeface="Arial" panose="020B0604020202020204" pitchFamily="34" charset="0"/>
              <a:buChar char="•"/>
            </a:pPr>
            <a:r>
              <a:rPr lang="en-US" sz="2000" dirty="0">
                <a:solidFill>
                  <a:schemeClr val="bg1"/>
                </a:solidFill>
              </a:rPr>
              <a:t>For example, </a:t>
            </a:r>
            <a:r>
              <a:rPr lang="en-US" sz="2000" dirty="0" err="1">
                <a:solidFill>
                  <a:schemeClr val="bg1"/>
                </a:solidFill>
              </a:rPr>
              <a:t>myimagename:mytag</a:t>
            </a:r>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There is a reserved tag name of </a:t>
            </a:r>
            <a:r>
              <a:rPr lang="en-US" sz="2000" dirty="0">
                <a:solidFill>
                  <a:schemeClr val="bg1"/>
                </a:solidFill>
                <a:latin typeface="Courier New" panose="02070309020205020404" pitchFamily="49" charset="0"/>
                <a:cs typeface="Courier New" panose="02070309020205020404" pitchFamily="49" charset="0"/>
              </a:rPr>
              <a:t>latest</a:t>
            </a:r>
          </a:p>
          <a:p>
            <a:pPr marL="742950" lvl="1" indent="-285750">
              <a:buFont typeface="Arial" panose="020B0604020202020204" pitchFamily="34" charset="0"/>
              <a:buChar char="•"/>
            </a:pPr>
            <a:r>
              <a:rPr lang="en-US" sz="2000" dirty="0">
                <a:solidFill>
                  <a:schemeClr val="bg1"/>
                </a:solidFill>
              </a:rPr>
              <a:t>If you omit the tag, then </a:t>
            </a:r>
            <a:r>
              <a:rPr lang="en-US" sz="2000" dirty="0">
                <a:solidFill>
                  <a:schemeClr val="bg1"/>
                </a:solidFill>
                <a:latin typeface="Courier New" panose="02070309020205020404" pitchFamily="49" charset="0"/>
                <a:cs typeface="Courier New" panose="02070309020205020404" pitchFamily="49" charset="0"/>
              </a:rPr>
              <a:t>latest</a:t>
            </a:r>
            <a:r>
              <a:rPr lang="en-US" sz="2000" dirty="0">
                <a:solidFill>
                  <a:schemeClr val="bg1"/>
                </a:solidFill>
              </a:rPr>
              <a:t> is assumed</a:t>
            </a:r>
          </a:p>
          <a:p>
            <a:pPr marL="742950" lvl="1" indent="-285750">
              <a:buFont typeface="Arial" panose="020B0604020202020204" pitchFamily="34" charset="0"/>
              <a:buChar char="•"/>
            </a:pPr>
            <a:r>
              <a:rPr lang="en-US" sz="2000" dirty="0">
                <a:solidFill>
                  <a:schemeClr val="bg1"/>
                </a:solidFill>
              </a:rPr>
              <a:t>For example, </a:t>
            </a:r>
            <a:r>
              <a:rPr lang="en-US" sz="2000" dirty="0">
                <a:solidFill>
                  <a:schemeClr val="bg1"/>
                </a:solidFill>
                <a:latin typeface="Courier New" panose="02070309020205020404" pitchFamily="49" charset="0"/>
                <a:cs typeface="Courier New" panose="02070309020205020404" pitchFamily="49" charset="0"/>
              </a:rPr>
              <a:t>docker pull </a:t>
            </a:r>
            <a:r>
              <a:rPr lang="en-US" sz="2000" dirty="0" err="1">
                <a:solidFill>
                  <a:schemeClr val="bg1"/>
                </a:solidFill>
                <a:latin typeface="Courier New" panose="02070309020205020404" pitchFamily="49" charset="0"/>
                <a:cs typeface="Courier New" panose="02070309020205020404" pitchFamily="49" charset="0"/>
              </a:rPr>
              <a:t>nginx</a:t>
            </a:r>
            <a:r>
              <a:rPr lang="en-US" sz="2000" dirty="0">
                <a:solidFill>
                  <a:schemeClr val="bg1"/>
                </a:solidFill>
              </a:rPr>
              <a:t> is equivalent to </a:t>
            </a:r>
            <a:r>
              <a:rPr lang="en-US" sz="2000" dirty="0">
                <a:solidFill>
                  <a:schemeClr val="bg1"/>
                </a:solidFill>
                <a:latin typeface="Courier New" panose="02070309020205020404" pitchFamily="49" charset="0"/>
                <a:cs typeface="Courier New" panose="02070309020205020404" pitchFamily="49" charset="0"/>
              </a:rPr>
              <a:t>docker pull </a:t>
            </a:r>
            <a:r>
              <a:rPr lang="en-US" sz="2000" dirty="0" err="1">
                <a:solidFill>
                  <a:schemeClr val="bg1"/>
                </a:solidFill>
                <a:latin typeface="Courier New" panose="02070309020205020404" pitchFamily="49" charset="0"/>
                <a:cs typeface="Courier New" panose="02070309020205020404" pitchFamily="49" charset="0"/>
              </a:rPr>
              <a:t>nginx:latest</a:t>
            </a:r>
            <a:r>
              <a:rPr lang="en-US" sz="2000" dirty="0">
                <a:solidFill>
                  <a:schemeClr val="bg1"/>
                </a:solidFill>
                <a:latin typeface="Courier New" panose="02070309020205020404" pitchFamily="49" charset="0"/>
                <a:cs typeface="Courier New" panose="02070309020205020404" pitchFamily="49" charset="0"/>
              </a:rPr>
              <a:t> </a:t>
            </a:r>
            <a:r>
              <a:rPr lang="en-US" sz="2000" dirty="0">
                <a:solidFill>
                  <a:schemeClr val="bg1"/>
                </a:solidFill>
              </a:rPr>
              <a:t>from Docker Hub</a:t>
            </a:r>
          </a:p>
        </p:txBody>
      </p:sp>
    </p:spTree>
    <p:extLst>
      <p:ext uri="{BB962C8B-B14F-4D97-AF65-F5344CB8AC3E}">
        <p14:creationId xmlns:p14="http://schemas.microsoft.com/office/powerpoint/2010/main" val="35385429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49" y="369988"/>
            <a:ext cx="9671901" cy="609600"/>
          </a:xfrm>
        </p:spPr>
        <p:txBody>
          <a:bodyPr>
            <a:noAutofit/>
          </a:bodyPr>
          <a:lstStyle/>
          <a:p>
            <a:pPr algn="l"/>
            <a:r>
              <a:rPr lang="en-US" sz="6000" dirty="0">
                <a:solidFill>
                  <a:prstClr val="white"/>
                </a:solidFill>
              </a:rPr>
              <a:t>docker – </a:t>
            </a:r>
            <a:r>
              <a:rPr lang="en-US" sz="6000" dirty="0">
                <a:solidFill>
                  <a:schemeClr val="accent3"/>
                </a:solidFill>
              </a:rPr>
              <a:t>containers</a:t>
            </a:r>
            <a:endParaRPr lang="en-US" sz="6000" dirty="0"/>
          </a:p>
        </p:txBody>
      </p:sp>
      <p:pic>
        <p:nvPicPr>
          <p:cNvPr id="3" name="Picture 2">
            <a:extLst>
              <a:ext uri="{FF2B5EF4-FFF2-40B4-BE49-F238E27FC236}">
                <a16:creationId xmlns:a16="http://schemas.microsoft.com/office/drawing/2014/main" id="{594412C9-8328-7746-BC49-E61EB84639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3818" y="1568057"/>
            <a:ext cx="4699000" cy="1968500"/>
          </a:xfrm>
          <a:prstGeom prst="rect">
            <a:avLst/>
          </a:prstGeom>
        </p:spPr>
      </p:pic>
      <p:pic>
        <p:nvPicPr>
          <p:cNvPr id="16" name="Picture 15">
            <a:extLst>
              <a:ext uri="{FF2B5EF4-FFF2-40B4-BE49-F238E27FC236}">
                <a16:creationId xmlns:a16="http://schemas.microsoft.com/office/drawing/2014/main" id="{22771330-6913-EA45-A8CC-2F74804121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3290" y="2333199"/>
            <a:ext cx="4699000" cy="1968500"/>
          </a:xfrm>
          <a:prstGeom prst="rect">
            <a:avLst/>
          </a:prstGeom>
        </p:spPr>
      </p:pic>
      <p:pic>
        <p:nvPicPr>
          <p:cNvPr id="17" name="Picture 16">
            <a:extLst>
              <a:ext uri="{FF2B5EF4-FFF2-40B4-BE49-F238E27FC236}">
                <a16:creationId xmlns:a16="http://schemas.microsoft.com/office/drawing/2014/main" id="{D9C1D2A4-23F8-E444-8C36-DDE90F2AA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1068" y="3228778"/>
            <a:ext cx="4699000" cy="1968500"/>
          </a:xfrm>
          <a:prstGeom prst="rect">
            <a:avLst/>
          </a:prstGeom>
        </p:spPr>
      </p:pic>
      <p:pic>
        <p:nvPicPr>
          <p:cNvPr id="19" name="Picture 18">
            <a:extLst>
              <a:ext uri="{FF2B5EF4-FFF2-40B4-BE49-F238E27FC236}">
                <a16:creationId xmlns:a16="http://schemas.microsoft.com/office/drawing/2014/main" id="{8F4DC3CC-6ACD-C547-836D-08C0E3579C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8846" y="4059139"/>
            <a:ext cx="4699000" cy="1968500"/>
          </a:xfrm>
          <a:prstGeom prst="rect">
            <a:avLst/>
          </a:prstGeom>
        </p:spPr>
      </p:pic>
    </p:spTree>
    <p:extLst>
      <p:ext uri="{BB962C8B-B14F-4D97-AF65-F5344CB8AC3E}">
        <p14:creationId xmlns:p14="http://schemas.microsoft.com/office/powerpoint/2010/main" val="38679859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49" y="369988"/>
            <a:ext cx="9671901" cy="609600"/>
          </a:xfrm>
        </p:spPr>
        <p:txBody>
          <a:bodyPr>
            <a:noAutofit/>
          </a:bodyPr>
          <a:lstStyle/>
          <a:p>
            <a:pPr algn="l"/>
            <a:r>
              <a:rPr lang="en-US" sz="6000" dirty="0">
                <a:solidFill>
                  <a:prstClr val="white"/>
                </a:solidFill>
              </a:rPr>
              <a:t>docker – </a:t>
            </a:r>
            <a:r>
              <a:rPr lang="en-US" sz="6000" dirty="0">
                <a:solidFill>
                  <a:schemeClr val="accent3"/>
                </a:solidFill>
              </a:rPr>
              <a:t>process lifecycle</a:t>
            </a:r>
            <a:endParaRPr lang="en-US" sz="6000" dirty="0"/>
          </a:p>
        </p:txBody>
      </p:sp>
      <p:sp>
        <p:nvSpPr>
          <p:cNvPr id="29" name="TextBox 28">
            <a:extLst>
              <a:ext uri="{FF2B5EF4-FFF2-40B4-BE49-F238E27FC236}">
                <a16:creationId xmlns:a16="http://schemas.microsoft.com/office/drawing/2014/main" id="{40FAC03D-65D5-6940-A8A2-1105CEBFA3AA}"/>
              </a:ext>
            </a:extLst>
          </p:cNvPr>
          <p:cNvSpPr txBox="1"/>
          <p:nvPr/>
        </p:nvSpPr>
        <p:spPr>
          <a:xfrm>
            <a:off x="1374177" y="1341750"/>
            <a:ext cx="9153779"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latin typeface="Raleway Medium" panose="020B0603030101060003" pitchFamily="34" charset="77"/>
              </a:rPr>
              <a:t>All containers have a single ENTRYPOINT, or process that starts when the container starts.</a:t>
            </a:r>
          </a:p>
          <a:p>
            <a:pPr marL="285750" indent="-285750">
              <a:buFont typeface="Arial" panose="020B0604020202020204" pitchFamily="34" charset="0"/>
              <a:buChar char="•"/>
            </a:pPr>
            <a:r>
              <a:rPr lang="en-US" sz="2400" dirty="0">
                <a:solidFill>
                  <a:schemeClr val="bg1"/>
                </a:solidFill>
                <a:latin typeface="Raleway Medium" panose="020B0603030101060003" pitchFamily="34" charset="77"/>
              </a:rPr>
              <a:t>The lifecycle of the container is tied to this process. If the process ends, then the container ends.</a:t>
            </a:r>
          </a:p>
          <a:p>
            <a:pPr marL="285750" indent="-285750">
              <a:buFont typeface="Arial" panose="020B0604020202020204" pitchFamily="34" charset="0"/>
              <a:buChar char="•"/>
            </a:pPr>
            <a:r>
              <a:rPr lang="en-US" sz="2400" dirty="0">
                <a:solidFill>
                  <a:schemeClr val="bg1"/>
                </a:solidFill>
                <a:latin typeface="Raleway Medium" panose="020B0603030101060003" pitchFamily="34" charset="77"/>
              </a:rPr>
              <a:t>We can run additional processes against a container after it is started, but they do not affect the container lifecycle.</a:t>
            </a:r>
          </a:p>
        </p:txBody>
      </p:sp>
    </p:spTree>
    <p:extLst>
      <p:ext uri="{BB962C8B-B14F-4D97-AF65-F5344CB8AC3E}">
        <p14:creationId xmlns:p14="http://schemas.microsoft.com/office/powerpoint/2010/main" val="17642319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s://images.unsplash.com/photo-1428677361686-f9d23be145c9?ixlib=rb-0.3.5&amp;q=80&amp;fm=jpg&amp;crop=entropy&amp;s=8b7a53570a0fd38ef8de412217d29f73"/>
          <p:cNvPicPr>
            <a:picLocks noChangeAspect="1" noChangeArrowheads="1"/>
          </p:cNvPicPr>
          <p:nvPr/>
        </p:nvPicPr>
        <p:blipFill>
          <a:blip r:embed="rId2" cstate="print">
            <a:extLst>
              <a:ext uri="{28A0092B-C50C-407E-A947-70E740481C1C}">
                <a14:useLocalDpi xmlns:a14="http://schemas.microsoft.com/office/drawing/2010/main" val="0"/>
              </a:ext>
            </a:extLst>
          </a:blip>
          <a:srcRect l="18961" t="565" r="22559" b="49907"/>
          <a:stretch>
            <a:fillRect/>
          </a:stretch>
        </p:blipFill>
        <p:spPr bwMode="auto">
          <a:xfrm>
            <a:off x="0" y="-12927"/>
            <a:ext cx="12192000" cy="6883854"/>
          </a:xfrm>
          <a:custGeom>
            <a:avLst/>
            <a:gdLst>
              <a:gd name="connsiteX0" fmla="*/ 0 w 12192000"/>
              <a:gd name="connsiteY0" fmla="*/ 0 h 6883854"/>
              <a:gd name="connsiteX1" fmla="*/ 12192000 w 12192000"/>
              <a:gd name="connsiteY1" fmla="*/ 0 h 6883854"/>
              <a:gd name="connsiteX2" fmla="*/ 12192000 w 12192000"/>
              <a:gd name="connsiteY2" fmla="*/ 6883854 h 6883854"/>
              <a:gd name="connsiteX3" fmla="*/ 0 w 12192000"/>
              <a:gd name="connsiteY3" fmla="*/ 6883854 h 6883854"/>
            </a:gdLst>
            <a:ahLst/>
            <a:cxnLst>
              <a:cxn ang="0">
                <a:pos x="connsiteX0" y="connsiteY0"/>
              </a:cxn>
              <a:cxn ang="0">
                <a:pos x="connsiteX1" y="connsiteY1"/>
              </a:cxn>
              <a:cxn ang="0">
                <a:pos x="connsiteX2" y="connsiteY2"/>
              </a:cxn>
              <a:cxn ang="0">
                <a:pos x="connsiteX3" y="connsiteY3"/>
              </a:cxn>
            </a:cxnLst>
            <a:rect l="l" t="t" r="r" b="b"/>
            <a:pathLst>
              <a:path w="12192000" h="6883854">
                <a:moveTo>
                  <a:pt x="0" y="0"/>
                </a:moveTo>
                <a:lnTo>
                  <a:pt x="12192000" y="0"/>
                </a:lnTo>
                <a:lnTo>
                  <a:pt x="12192000" y="6883854"/>
                </a:lnTo>
                <a:lnTo>
                  <a:pt x="0" y="6883854"/>
                </a:lnTo>
                <a:close/>
              </a:path>
            </a:pathLst>
          </a:cu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140677" y="-12927"/>
            <a:ext cx="12332677" cy="1389255"/>
            <a:chOff x="-140677" y="-12927"/>
            <a:chExt cx="12332677" cy="1389255"/>
          </a:xfrm>
        </p:grpSpPr>
        <p:sp>
          <p:nvSpPr>
            <p:cNvPr id="6" name="Rectangle 5"/>
            <p:cNvSpPr/>
            <p:nvPr/>
          </p:nvSpPr>
          <p:spPr>
            <a:xfrm>
              <a:off x="0" y="-12927"/>
              <a:ext cx="12192000" cy="1389255"/>
            </a:xfrm>
            <a:prstGeom prst="rect">
              <a:avLst/>
            </a:prstGeom>
            <a:solidFill>
              <a:srgbClr val="006496">
                <a:alpha val="84706"/>
              </a:srgbClr>
            </a:solidFill>
            <a:ln>
              <a:noFill/>
            </a:ln>
            <a:effectLst/>
          </p:spPr>
          <p:txBody>
            <a:bodyPr lIns="45719" tIns="45719" rIns="45719" bIns="45719" anchor="ctr"/>
            <a:lstStyle/>
            <a:p>
              <a:endParaRPr lang="en-US">
                <a:solidFill>
                  <a:prstClr val="white"/>
                </a:solidFill>
                <a:latin typeface="Roboto Light"/>
                <a:cs typeface="Lato" charset="0"/>
              </a:endParaRPr>
            </a:p>
          </p:txBody>
        </p:sp>
        <p:sp>
          <p:nvSpPr>
            <p:cNvPr id="7" name="TextBox 6"/>
            <p:cNvSpPr txBox="1"/>
            <p:nvPr/>
          </p:nvSpPr>
          <p:spPr>
            <a:xfrm>
              <a:off x="-140677" y="311099"/>
              <a:ext cx="4366052" cy="846386"/>
            </a:xfrm>
            <a:prstGeom prst="rect">
              <a:avLst/>
            </a:prstGeom>
            <a:noFill/>
          </p:spPr>
          <p:txBody>
            <a:bodyPr wrap="square" rtlCol="0">
              <a:spAutoFit/>
            </a:bodyPr>
            <a:lstStyle/>
            <a:p>
              <a:pPr algn="ctr"/>
              <a:r>
                <a:rPr lang="en-US" sz="4900" dirty="0">
                  <a:solidFill>
                    <a:schemeClr val="bg1"/>
                  </a:solidFill>
                  <a:latin typeface="Bebas Neue" panose="020B0606020202050201" pitchFamily="34" charset="0"/>
                </a:rPr>
                <a:t>Course agenda</a:t>
              </a:r>
            </a:p>
          </p:txBody>
        </p:sp>
      </p:grpSp>
      <p:grpSp>
        <p:nvGrpSpPr>
          <p:cNvPr id="8" name="Group 7"/>
          <p:cNvGrpSpPr/>
          <p:nvPr/>
        </p:nvGrpSpPr>
        <p:grpSpPr>
          <a:xfrm>
            <a:off x="0" y="1371800"/>
            <a:ext cx="12192000" cy="1368971"/>
            <a:chOff x="0" y="1371800"/>
            <a:chExt cx="12192000" cy="1368971"/>
          </a:xfrm>
        </p:grpSpPr>
        <p:sp>
          <p:nvSpPr>
            <p:cNvPr id="9" name="Rectangle 8"/>
            <p:cNvSpPr/>
            <p:nvPr/>
          </p:nvSpPr>
          <p:spPr>
            <a:xfrm>
              <a:off x="0" y="1371800"/>
              <a:ext cx="12192000" cy="1368971"/>
            </a:xfrm>
            <a:prstGeom prst="rect">
              <a:avLst/>
            </a:prstGeom>
            <a:solidFill>
              <a:srgbClr val="018CCF">
                <a:alpha val="85000"/>
              </a:srgbClr>
            </a:solidFill>
            <a:ln>
              <a:noFill/>
            </a:ln>
            <a:effectLst/>
          </p:spPr>
          <p:txBody>
            <a:bodyPr lIns="45719" tIns="45719" rIns="45719" bIns="45719" anchor="ctr"/>
            <a:lstStyle/>
            <a:p>
              <a:endParaRPr lang="en-US" dirty="0">
                <a:solidFill>
                  <a:prstClr val="white"/>
                </a:solidFill>
                <a:latin typeface="Roboto Light"/>
                <a:cs typeface="Lato" charset="0"/>
              </a:endParaRPr>
            </a:p>
          </p:txBody>
        </p:sp>
        <p:sp>
          <p:nvSpPr>
            <p:cNvPr id="10" name="TextBox 9"/>
            <p:cNvSpPr txBox="1"/>
            <p:nvPr/>
          </p:nvSpPr>
          <p:spPr>
            <a:xfrm>
              <a:off x="1854594" y="1710171"/>
              <a:ext cx="10164581" cy="646331"/>
            </a:xfrm>
            <a:prstGeom prst="rect">
              <a:avLst/>
            </a:prstGeom>
            <a:noFill/>
          </p:spPr>
          <p:txBody>
            <a:bodyPr wrap="square" rtlCol="0">
              <a:spAutoFit/>
            </a:bodyPr>
            <a:lstStyle/>
            <a:p>
              <a:r>
                <a:rPr lang="en-US" sz="3600" dirty="0">
                  <a:solidFill>
                    <a:schemeClr val="bg1"/>
                  </a:solidFill>
                  <a:latin typeface="Bebas Neue" panose="020B0606020202050201" pitchFamily="34" charset="0"/>
                </a:rPr>
                <a:t>section 4: </a:t>
              </a:r>
              <a:r>
                <a:rPr lang="en-US" sz="3600" dirty="0" err="1">
                  <a:solidFill>
                    <a:schemeClr val="bg1"/>
                  </a:solidFill>
                  <a:latin typeface="Bebas Neue" panose="020B0606020202050201" pitchFamily="34" charset="0"/>
                </a:rPr>
                <a:t>rv</a:t>
              </a:r>
              <a:r>
                <a:rPr lang="en-US" sz="3600" dirty="0">
                  <a:solidFill>
                    <a:schemeClr val="bg1"/>
                  </a:solidFill>
                  <a:latin typeface="Bebas Neue" panose="020B0606020202050201" pitchFamily="34" charset="0"/>
                </a:rPr>
                <a:t> store extended lab</a:t>
              </a:r>
            </a:p>
          </p:txBody>
        </p:sp>
        <p:sp>
          <p:nvSpPr>
            <p:cNvPr id="11" name="Freeform 63"/>
            <p:cNvSpPr>
              <a:spLocks noEditPoints="1"/>
            </p:cNvSpPr>
            <p:nvPr/>
          </p:nvSpPr>
          <p:spPr bwMode="auto">
            <a:xfrm>
              <a:off x="1024433" y="1861391"/>
              <a:ext cx="377319" cy="377319"/>
            </a:xfrm>
            <a:custGeom>
              <a:avLst/>
              <a:gdLst>
                <a:gd name="T0" fmla="*/ 34 w 185"/>
                <a:gd name="T1" fmla="*/ 59 h 185"/>
                <a:gd name="T2" fmla="*/ 41 w 185"/>
                <a:gd name="T3" fmla="*/ 63 h 185"/>
                <a:gd name="T4" fmla="*/ 63 w 185"/>
                <a:gd name="T5" fmla="*/ 143 h 185"/>
                <a:gd name="T6" fmla="*/ 59 w 185"/>
                <a:gd name="T7" fmla="*/ 151 h 185"/>
                <a:gd name="T8" fmla="*/ 63 w 185"/>
                <a:gd name="T9" fmla="*/ 143 h 185"/>
                <a:gd name="T10" fmla="*/ 57 w 185"/>
                <a:gd name="T11" fmla="*/ 40 h 185"/>
                <a:gd name="T12" fmla="*/ 64 w 185"/>
                <a:gd name="T13" fmla="*/ 35 h 185"/>
                <a:gd name="T14" fmla="*/ 122 w 185"/>
                <a:gd name="T15" fmla="*/ 41 h 185"/>
                <a:gd name="T16" fmla="*/ 126 w 185"/>
                <a:gd name="T17" fmla="*/ 34 h 185"/>
                <a:gd name="T18" fmla="*/ 122 w 185"/>
                <a:gd name="T19" fmla="*/ 41 h 185"/>
                <a:gd name="T20" fmla="*/ 34 w 185"/>
                <a:gd name="T21" fmla="*/ 126 h 185"/>
                <a:gd name="T22" fmla="*/ 41 w 185"/>
                <a:gd name="T23" fmla="*/ 122 h 185"/>
                <a:gd name="T24" fmla="*/ 29 w 185"/>
                <a:gd name="T25" fmla="*/ 88 h 185"/>
                <a:gd name="T26" fmla="*/ 29 w 185"/>
                <a:gd name="T27" fmla="*/ 97 h 185"/>
                <a:gd name="T28" fmla="*/ 29 w 185"/>
                <a:gd name="T29" fmla="*/ 88 h 185"/>
                <a:gd name="T30" fmla="*/ 144 w 185"/>
                <a:gd name="T31" fmla="*/ 122 h 185"/>
                <a:gd name="T32" fmla="*/ 151 w 185"/>
                <a:gd name="T33" fmla="*/ 126 h 185"/>
                <a:gd name="T34" fmla="*/ 145 w 185"/>
                <a:gd name="T35" fmla="*/ 57 h 185"/>
                <a:gd name="T36" fmla="*/ 149 w 185"/>
                <a:gd name="T37" fmla="*/ 64 h 185"/>
                <a:gd name="T38" fmla="*/ 145 w 185"/>
                <a:gd name="T39" fmla="*/ 57 h 185"/>
                <a:gd name="T40" fmla="*/ 151 w 185"/>
                <a:gd name="T41" fmla="*/ 92 h 185"/>
                <a:gd name="T42" fmla="*/ 160 w 185"/>
                <a:gd name="T43" fmla="*/ 92 h 185"/>
                <a:gd name="T44" fmla="*/ 92 w 185"/>
                <a:gd name="T45" fmla="*/ 0 h 185"/>
                <a:gd name="T46" fmla="*/ 92 w 185"/>
                <a:gd name="T47" fmla="*/ 185 h 185"/>
                <a:gd name="T48" fmla="*/ 92 w 185"/>
                <a:gd name="T49" fmla="*/ 0 h 185"/>
                <a:gd name="T50" fmla="*/ 8 w 185"/>
                <a:gd name="T51" fmla="*/ 92 h 185"/>
                <a:gd name="T52" fmla="*/ 177 w 185"/>
                <a:gd name="T53" fmla="*/ 92 h 185"/>
                <a:gd name="T54" fmla="*/ 130 w 185"/>
                <a:gd name="T55" fmla="*/ 88 h 185"/>
                <a:gd name="T56" fmla="*/ 97 w 185"/>
                <a:gd name="T57" fmla="*/ 76 h 185"/>
                <a:gd name="T58" fmla="*/ 92 w 185"/>
                <a:gd name="T59" fmla="*/ 25 h 185"/>
                <a:gd name="T60" fmla="*/ 88 w 185"/>
                <a:gd name="T61" fmla="*/ 76 h 185"/>
                <a:gd name="T62" fmla="*/ 92 w 185"/>
                <a:gd name="T63" fmla="*/ 109 h 185"/>
                <a:gd name="T64" fmla="*/ 130 w 185"/>
                <a:gd name="T65" fmla="*/ 97 h 185"/>
                <a:gd name="T66" fmla="*/ 130 w 185"/>
                <a:gd name="T67" fmla="*/ 88 h 185"/>
                <a:gd name="T68" fmla="*/ 84 w 185"/>
                <a:gd name="T69" fmla="*/ 92 h 185"/>
                <a:gd name="T70" fmla="*/ 101 w 185"/>
                <a:gd name="T71" fmla="*/ 92 h 185"/>
                <a:gd name="T72" fmla="*/ 122 w 185"/>
                <a:gd name="T73" fmla="*/ 143 h 185"/>
                <a:gd name="T74" fmla="*/ 126 w 185"/>
                <a:gd name="T75" fmla="*/ 151 h 185"/>
                <a:gd name="T76" fmla="*/ 122 w 185"/>
                <a:gd name="T77" fmla="*/ 143 h 185"/>
                <a:gd name="T78" fmla="*/ 88 w 185"/>
                <a:gd name="T79" fmla="*/ 156 h 185"/>
                <a:gd name="T80" fmla="*/ 97 w 185"/>
                <a:gd name="T81" fmla="*/ 156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5" h="185">
                  <a:moveTo>
                    <a:pt x="40" y="57"/>
                  </a:moveTo>
                  <a:cubicBezTo>
                    <a:pt x="38" y="56"/>
                    <a:pt x="35" y="57"/>
                    <a:pt x="34" y="59"/>
                  </a:cubicBezTo>
                  <a:cubicBezTo>
                    <a:pt x="33" y="61"/>
                    <a:pt x="33" y="63"/>
                    <a:pt x="35" y="64"/>
                  </a:cubicBezTo>
                  <a:cubicBezTo>
                    <a:pt x="37" y="66"/>
                    <a:pt x="40" y="65"/>
                    <a:pt x="41" y="63"/>
                  </a:cubicBezTo>
                  <a:cubicBezTo>
                    <a:pt x="42" y="61"/>
                    <a:pt x="42" y="58"/>
                    <a:pt x="40" y="57"/>
                  </a:cubicBezTo>
                  <a:close/>
                  <a:moveTo>
                    <a:pt x="63" y="143"/>
                  </a:moveTo>
                  <a:cubicBezTo>
                    <a:pt x="61" y="142"/>
                    <a:pt x="58" y="143"/>
                    <a:pt x="57" y="145"/>
                  </a:cubicBezTo>
                  <a:cubicBezTo>
                    <a:pt x="56" y="147"/>
                    <a:pt x="57" y="150"/>
                    <a:pt x="59" y="151"/>
                  </a:cubicBezTo>
                  <a:cubicBezTo>
                    <a:pt x="61" y="152"/>
                    <a:pt x="63" y="151"/>
                    <a:pt x="64" y="149"/>
                  </a:cubicBezTo>
                  <a:cubicBezTo>
                    <a:pt x="66" y="147"/>
                    <a:pt x="65" y="145"/>
                    <a:pt x="63" y="143"/>
                  </a:cubicBezTo>
                  <a:close/>
                  <a:moveTo>
                    <a:pt x="59" y="34"/>
                  </a:moveTo>
                  <a:cubicBezTo>
                    <a:pt x="57" y="35"/>
                    <a:pt x="56" y="38"/>
                    <a:pt x="57" y="40"/>
                  </a:cubicBezTo>
                  <a:cubicBezTo>
                    <a:pt x="58" y="42"/>
                    <a:pt x="61" y="42"/>
                    <a:pt x="63" y="41"/>
                  </a:cubicBezTo>
                  <a:cubicBezTo>
                    <a:pt x="65" y="40"/>
                    <a:pt x="66" y="37"/>
                    <a:pt x="64" y="35"/>
                  </a:cubicBezTo>
                  <a:cubicBezTo>
                    <a:pt x="63" y="33"/>
                    <a:pt x="61" y="33"/>
                    <a:pt x="59" y="34"/>
                  </a:cubicBezTo>
                  <a:close/>
                  <a:moveTo>
                    <a:pt x="122" y="41"/>
                  </a:moveTo>
                  <a:cubicBezTo>
                    <a:pt x="124" y="42"/>
                    <a:pt x="127" y="42"/>
                    <a:pt x="128" y="40"/>
                  </a:cubicBezTo>
                  <a:cubicBezTo>
                    <a:pt x="129" y="38"/>
                    <a:pt x="128" y="35"/>
                    <a:pt x="126" y="34"/>
                  </a:cubicBezTo>
                  <a:cubicBezTo>
                    <a:pt x="124" y="33"/>
                    <a:pt x="122" y="33"/>
                    <a:pt x="120" y="35"/>
                  </a:cubicBezTo>
                  <a:cubicBezTo>
                    <a:pt x="119" y="37"/>
                    <a:pt x="120" y="40"/>
                    <a:pt x="122" y="41"/>
                  </a:cubicBezTo>
                  <a:close/>
                  <a:moveTo>
                    <a:pt x="35" y="120"/>
                  </a:moveTo>
                  <a:cubicBezTo>
                    <a:pt x="33" y="121"/>
                    <a:pt x="33" y="124"/>
                    <a:pt x="34" y="126"/>
                  </a:cubicBezTo>
                  <a:cubicBezTo>
                    <a:pt x="35" y="128"/>
                    <a:pt x="38" y="129"/>
                    <a:pt x="40" y="128"/>
                  </a:cubicBezTo>
                  <a:cubicBezTo>
                    <a:pt x="42" y="126"/>
                    <a:pt x="42" y="124"/>
                    <a:pt x="41" y="122"/>
                  </a:cubicBezTo>
                  <a:cubicBezTo>
                    <a:pt x="40" y="120"/>
                    <a:pt x="37" y="119"/>
                    <a:pt x="35" y="120"/>
                  </a:cubicBezTo>
                  <a:close/>
                  <a:moveTo>
                    <a:pt x="29" y="88"/>
                  </a:moveTo>
                  <a:cubicBezTo>
                    <a:pt x="27" y="88"/>
                    <a:pt x="25" y="90"/>
                    <a:pt x="25" y="92"/>
                  </a:cubicBezTo>
                  <a:cubicBezTo>
                    <a:pt x="25" y="95"/>
                    <a:pt x="27" y="97"/>
                    <a:pt x="29" y="97"/>
                  </a:cubicBezTo>
                  <a:cubicBezTo>
                    <a:pt x="31" y="97"/>
                    <a:pt x="33" y="95"/>
                    <a:pt x="33" y="92"/>
                  </a:cubicBezTo>
                  <a:cubicBezTo>
                    <a:pt x="33" y="90"/>
                    <a:pt x="31" y="88"/>
                    <a:pt x="29" y="88"/>
                  </a:cubicBezTo>
                  <a:close/>
                  <a:moveTo>
                    <a:pt x="149" y="120"/>
                  </a:moveTo>
                  <a:cubicBezTo>
                    <a:pt x="147" y="119"/>
                    <a:pt x="145" y="120"/>
                    <a:pt x="144" y="122"/>
                  </a:cubicBezTo>
                  <a:cubicBezTo>
                    <a:pt x="142" y="124"/>
                    <a:pt x="143" y="126"/>
                    <a:pt x="145" y="128"/>
                  </a:cubicBezTo>
                  <a:cubicBezTo>
                    <a:pt x="147" y="129"/>
                    <a:pt x="150" y="128"/>
                    <a:pt x="151" y="126"/>
                  </a:cubicBezTo>
                  <a:cubicBezTo>
                    <a:pt x="152" y="124"/>
                    <a:pt x="151" y="121"/>
                    <a:pt x="149" y="120"/>
                  </a:cubicBezTo>
                  <a:close/>
                  <a:moveTo>
                    <a:pt x="145" y="57"/>
                  </a:moveTo>
                  <a:cubicBezTo>
                    <a:pt x="143" y="58"/>
                    <a:pt x="142" y="61"/>
                    <a:pt x="144" y="63"/>
                  </a:cubicBezTo>
                  <a:cubicBezTo>
                    <a:pt x="145" y="65"/>
                    <a:pt x="147" y="66"/>
                    <a:pt x="149" y="64"/>
                  </a:cubicBezTo>
                  <a:cubicBezTo>
                    <a:pt x="151" y="63"/>
                    <a:pt x="152" y="61"/>
                    <a:pt x="151" y="59"/>
                  </a:cubicBezTo>
                  <a:cubicBezTo>
                    <a:pt x="150" y="57"/>
                    <a:pt x="147" y="56"/>
                    <a:pt x="145" y="57"/>
                  </a:cubicBezTo>
                  <a:close/>
                  <a:moveTo>
                    <a:pt x="156" y="88"/>
                  </a:moveTo>
                  <a:cubicBezTo>
                    <a:pt x="153" y="88"/>
                    <a:pt x="151" y="90"/>
                    <a:pt x="151" y="92"/>
                  </a:cubicBezTo>
                  <a:cubicBezTo>
                    <a:pt x="151" y="95"/>
                    <a:pt x="153" y="97"/>
                    <a:pt x="156" y="97"/>
                  </a:cubicBezTo>
                  <a:cubicBezTo>
                    <a:pt x="158" y="97"/>
                    <a:pt x="160" y="95"/>
                    <a:pt x="160" y="92"/>
                  </a:cubicBezTo>
                  <a:cubicBezTo>
                    <a:pt x="160" y="90"/>
                    <a:pt x="158" y="88"/>
                    <a:pt x="156" y="88"/>
                  </a:cubicBezTo>
                  <a:close/>
                  <a:moveTo>
                    <a:pt x="92" y="0"/>
                  </a:moveTo>
                  <a:cubicBezTo>
                    <a:pt x="41" y="0"/>
                    <a:pt x="0" y="41"/>
                    <a:pt x="0" y="92"/>
                  </a:cubicBezTo>
                  <a:cubicBezTo>
                    <a:pt x="0" y="144"/>
                    <a:pt x="41" y="185"/>
                    <a:pt x="92" y="185"/>
                  </a:cubicBezTo>
                  <a:cubicBezTo>
                    <a:pt x="144" y="185"/>
                    <a:pt x="185" y="144"/>
                    <a:pt x="185" y="92"/>
                  </a:cubicBezTo>
                  <a:cubicBezTo>
                    <a:pt x="185" y="41"/>
                    <a:pt x="144" y="0"/>
                    <a:pt x="92" y="0"/>
                  </a:cubicBezTo>
                  <a:close/>
                  <a:moveTo>
                    <a:pt x="92" y="177"/>
                  </a:moveTo>
                  <a:cubicBezTo>
                    <a:pt x="46" y="177"/>
                    <a:pt x="8" y="139"/>
                    <a:pt x="8" y="92"/>
                  </a:cubicBezTo>
                  <a:cubicBezTo>
                    <a:pt x="8" y="46"/>
                    <a:pt x="46" y="8"/>
                    <a:pt x="92" y="8"/>
                  </a:cubicBezTo>
                  <a:cubicBezTo>
                    <a:pt x="139" y="8"/>
                    <a:pt x="177" y="46"/>
                    <a:pt x="177" y="92"/>
                  </a:cubicBezTo>
                  <a:cubicBezTo>
                    <a:pt x="177" y="139"/>
                    <a:pt x="139" y="177"/>
                    <a:pt x="92" y="177"/>
                  </a:cubicBezTo>
                  <a:close/>
                  <a:moveTo>
                    <a:pt x="130" y="88"/>
                  </a:moveTo>
                  <a:cubicBezTo>
                    <a:pt x="109" y="88"/>
                    <a:pt x="109" y="88"/>
                    <a:pt x="109" y="88"/>
                  </a:cubicBezTo>
                  <a:cubicBezTo>
                    <a:pt x="107" y="82"/>
                    <a:pt x="103" y="78"/>
                    <a:pt x="97" y="76"/>
                  </a:cubicBezTo>
                  <a:cubicBezTo>
                    <a:pt x="97" y="29"/>
                    <a:pt x="97" y="29"/>
                    <a:pt x="97" y="29"/>
                  </a:cubicBezTo>
                  <a:cubicBezTo>
                    <a:pt x="97" y="27"/>
                    <a:pt x="95" y="25"/>
                    <a:pt x="92" y="25"/>
                  </a:cubicBezTo>
                  <a:cubicBezTo>
                    <a:pt x="90" y="25"/>
                    <a:pt x="88" y="27"/>
                    <a:pt x="88" y="29"/>
                  </a:cubicBezTo>
                  <a:cubicBezTo>
                    <a:pt x="88" y="76"/>
                    <a:pt x="88" y="76"/>
                    <a:pt x="88" y="76"/>
                  </a:cubicBezTo>
                  <a:cubicBezTo>
                    <a:pt x="81" y="78"/>
                    <a:pt x="76" y="84"/>
                    <a:pt x="76" y="92"/>
                  </a:cubicBezTo>
                  <a:cubicBezTo>
                    <a:pt x="76" y="102"/>
                    <a:pt x="83" y="109"/>
                    <a:pt x="92" y="109"/>
                  </a:cubicBezTo>
                  <a:cubicBezTo>
                    <a:pt x="100" y="109"/>
                    <a:pt x="107" y="104"/>
                    <a:pt x="109" y="97"/>
                  </a:cubicBezTo>
                  <a:cubicBezTo>
                    <a:pt x="130" y="97"/>
                    <a:pt x="130" y="97"/>
                    <a:pt x="130" y="97"/>
                  </a:cubicBezTo>
                  <a:cubicBezTo>
                    <a:pt x="133" y="97"/>
                    <a:pt x="135" y="95"/>
                    <a:pt x="135" y="92"/>
                  </a:cubicBezTo>
                  <a:cubicBezTo>
                    <a:pt x="135" y="90"/>
                    <a:pt x="133" y="88"/>
                    <a:pt x="130" y="88"/>
                  </a:cubicBezTo>
                  <a:close/>
                  <a:moveTo>
                    <a:pt x="92" y="101"/>
                  </a:moveTo>
                  <a:cubicBezTo>
                    <a:pt x="88" y="101"/>
                    <a:pt x="84" y="97"/>
                    <a:pt x="84" y="92"/>
                  </a:cubicBezTo>
                  <a:cubicBezTo>
                    <a:pt x="84" y="88"/>
                    <a:pt x="88" y="84"/>
                    <a:pt x="92" y="84"/>
                  </a:cubicBezTo>
                  <a:cubicBezTo>
                    <a:pt x="97" y="84"/>
                    <a:pt x="101" y="88"/>
                    <a:pt x="101" y="92"/>
                  </a:cubicBezTo>
                  <a:cubicBezTo>
                    <a:pt x="101" y="97"/>
                    <a:pt x="97" y="101"/>
                    <a:pt x="92" y="101"/>
                  </a:cubicBezTo>
                  <a:close/>
                  <a:moveTo>
                    <a:pt x="122" y="143"/>
                  </a:moveTo>
                  <a:cubicBezTo>
                    <a:pt x="120" y="145"/>
                    <a:pt x="119" y="147"/>
                    <a:pt x="120" y="149"/>
                  </a:cubicBezTo>
                  <a:cubicBezTo>
                    <a:pt x="122" y="151"/>
                    <a:pt x="124" y="152"/>
                    <a:pt x="126" y="151"/>
                  </a:cubicBezTo>
                  <a:cubicBezTo>
                    <a:pt x="128" y="150"/>
                    <a:pt x="129" y="147"/>
                    <a:pt x="128" y="145"/>
                  </a:cubicBezTo>
                  <a:cubicBezTo>
                    <a:pt x="127" y="143"/>
                    <a:pt x="124" y="142"/>
                    <a:pt x="122" y="143"/>
                  </a:cubicBezTo>
                  <a:close/>
                  <a:moveTo>
                    <a:pt x="92" y="151"/>
                  </a:moveTo>
                  <a:cubicBezTo>
                    <a:pt x="90" y="151"/>
                    <a:pt x="88" y="153"/>
                    <a:pt x="88" y="156"/>
                  </a:cubicBezTo>
                  <a:cubicBezTo>
                    <a:pt x="88" y="158"/>
                    <a:pt x="90" y="160"/>
                    <a:pt x="92" y="160"/>
                  </a:cubicBezTo>
                  <a:cubicBezTo>
                    <a:pt x="95" y="160"/>
                    <a:pt x="97" y="158"/>
                    <a:pt x="97" y="156"/>
                  </a:cubicBezTo>
                  <a:cubicBezTo>
                    <a:pt x="97" y="153"/>
                    <a:pt x="95" y="151"/>
                    <a:pt x="92" y="151"/>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2" name="Group 11"/>
          <p:cNvGrpSpPr/>
          <p:nvPr/>
        </p:nvGrpSpPr>
        <p:grpSpPr>
          <a:xfrm>
            <a:off x="0" y="2740379"/>
            <a:ext cx="12192000" cy="1389255"/>
            <a:chOff x="0" y="2740379"/>
            <a:chExt cx="12192000" cy="1389255"/>
          </a:xfrm>
        </p:grpSpPr>
        <p:sp>
          <p:nvSpPr>
            <p:cNvPr id="13" name="Rectangle 12"/>
            <p:cNvSpPr/>
            <p:nvPr/>
          </p:nvSpPr>
          <p:spPr>
            <a:xfrm>
              <a:off x="0" y="2740379"/>
              <a:ext cx="12192000" cy="1389255"/>
            </a:xfrm>
            <a:prstGeom prst="rect">
              <a:avLst/>
            </a:prstGeom>
            <a:solidFill>
              <a:srgbClr val="01A4F5">
                <a:alpha val="84706"/>
              </a:srgbClr>
            </a:solidFill>
            <a:ln>
              <a:noFill/>
            </a:ln>
            <a:effectLst/>
          </p:spPr>
          <p:txBody>
            <a:bodyPr lIns="45719" tIns="45719" rIns="45719" bIns="45719" anchor="ctr"/>
            <a:lstStyle/>
            <a:p>
              <a:endParaRPr lang="en-US">
                <a:solidFill>
                  <a:prstClr val="white"/>
                </a:solidFill>
                <a:latin typeface="Roboto Light"/>
                <a:cs typeface="Lato" charset="0"/>
              </a:endParaRPr>
            </a:p>
          </p:txBody>
        </p:sp>
        <p:sp>
          <p:nvSpPr>
            <p:cNvPr id="14" name="TextBox 13"/>
            <p:cNvSpPr txBox="1"/>
            <p:nvPr/>
          </p:nvSpPr>
          <p:spPr>
            <a:xfrm>
              <a:off x="1854593" y="3141176"/>
              <a:ext cx="10052485" cy="646331"/>
            </a:xfrm>
            <a:prstGeom prst="rect">
              <a:avLst/>
            </a:prstGeom>
            <a:noFill/>
          </p:spPr>
          <p:txBody>
            <a:bodyPr wrap="square" rtlCol="0">
              <a:spAutoFit/>
            </a:bodyPr>
            <a:lstStyle/>
            <a:p>
              <a:r>
                <a:rPr lang="en-US" sz="3600" dirty="0">
                  <a:solidFill>
                    <a:schemeClr val="bg1"/>
                  </a:solidFill>
                  <a:latin typeface="Bebas Neue" panose="020B0606020202050201" pitchFamily="34" charset="0"/>
                </a:rPr>
                <a:t>bonus: overview of container orchestration and </a:t>
              </a:r>
              <a:r>
                <a:rPr lang="en-US" sz="3600" dirty="0" err="1">
                  <a:solidFill>
                    <a:schemeClr val="bg1"/>
                  </a:solidFill>
                  <a:latin typeface="Bebas Neue" panose="020B0606020202050201" pitchFamily="34" charset="0"/>
                </a:rPr>
                <a:t>kubernetes</a:t>
              </a:r>
              <a:endParaRPr lang="en-US" sz="3600" dirty="0">
                <a:solidFill>
                  <a:schemeClr val="bg1"/>
                </a:solidFill>
                <a:latin typeface="Bebas Neue" panose="020B0606020202050201" pitchFamily="34" charset="0"/>
              </a:endParaRPr>
            </a:p>
          </p:txBody>
        </p:sp>
        <p:sp>
          <p:nvSpPr>
            <p:cNvPr id="15" name="Freeform 513"/>
            <p:cNvSpPr>
              <a:spLocks noEditPoints="1"/>
            </p:cNvSpPr>
            <p:nvPr/>
          </p:nvSpPr>
          <p:spPr bwMode="auto">
            <a:xfrm>
              <a:off x="1019330" y="3245475"/>
              <a:ext cx="387524" cy="377444"/>
            </a:xfrm>
            <a:custGeom>
              <a:avLst/>
              <a:gdLst>
                <a:gd name="T0" fmla="*/ 0 w 190"/>
                <a:gd name="T1" fmla="*/ 185 h 185"/>
                <a:gd name="T2" fmla="*/ 77 w 190"/>
                <a:gd name="T3" fmla="*/ 153 h 185"/>
                <a:gd name="T4" fmla="*/ 15 w 190"/>
                <a:gd name="T5" fmla="*/ 170 h 185"/>
                <a:gd name="T6" fmla="*/ 38 w 190"/>
                <a:gd name="T7" fmla="*/ 143 h 185"/>
                <a:gd name="T8" fmla="*/ 15 w 190"/>
                <a:gd name="T9" fmla="*/ 170 h 185"/>
                <a:gd name="T10" fmla="*/ 118 w 190"/>
                <a:gd name="T11" fmla="*/ 97 h 185"/>
                <a:gd name="T12" fmla="*/ 109 w 190"/>
                <a:gd name="T13" fmla="*/ 97 h 185"/>
                <a:gd name="T14" fmla="*/ 184 w 190"/>
                <a:gd name="T15" fmla="*/ 1 h 185"/>
                <a:gd name="T16" fmla="*/ 88 w 190"/>
                <a:gd name="T17" fmla="*/ 38 h 185"/>
                <a:gd name="T18" fmla="*/ 10 w 190"/>
                <a:gd name="T19" fmla="*/ 91 h 185"/>
                <a:gd name="T20" fmla="*/ 52 w 190"/>
                <a:gd name="T21" fmla="*/ 133 h 185"/>
                <a:gd name="T22" fmla="*/ 82 w 190"/>
                <a:gd name="T23" fmla="*/ 143 h 185"/>
                <a:gd name="T24" fmla="*/ 117 w 190"/>
                <a:gd name="T25" fmla="*/ 127 h 185"/>
                <a:gd name="T26" fmla="*/ 184 w 190"/>
                <a:gd name="T27" fmla="*/ 1 h 185"/>
                <a:gd name="T28" fmla="*/ 98 w 190"/>
                <a:gd name="T29" fmla="*/ 155 h 185"/>
                <a:gd name="T30" fmla="*/ 82 w 190"/>
                <a:gd name="T31" fmla="*/ 134 h 185"/>
                <a:gd name="T32" fmla="*/ 75 w 190"/>
                <a:gd name="T33" fmla="*/ 135 h 185"/>
                <a:gd name="T34" fmla="*/ 50 w 190"/>
                <a:gd name="T35" fmla="*/ 105 h 185"/>
                <a:gd name="T36" fmla="*/ 30 w 190"/>
                <a:gd name="T37" fmla="*/ 87 h 185"/>
                <a:gd name="T38" fmla="*/ 61 w 190"/>
                <a:gd name="T39" fmla="*/ 75 h 185"/>
                <a:gd name="T40" fmla="*/ 109 w 190"/>
                <a:gd name="T41" fmla="*/ 125 h 185"/>
                <a:gd name="T42" fmla="*/ 134 w 190"/>
                <a:gd name="T43" fmla="*/ 99 h 185"/>
                <a:gd name="T44" fmla="*/ 67 w 190"/>
                <a:gd name="T45" fmla="*/ 70 h 185"/>
                <a:gd name="T46" fmla="*/ 94 w 190"/>
                <a:gd name="T47" fmla="*/ 44 h 185"/>
                <a:gd name="T48" fmla="*/ 141 w 190"/>
                <a:gd name="T49" fmla="*/ 91 h 185"/>
                <a:gd name="T50" fmla="*/ 84 w 190"/>
                <a:gd name="T51" fmla="*/ 72 h 185"/>
                <a:gd name="T52" fmla="*/ 92 w 190"/>
                <a:gd name="T53" fmla="*/ 72 h 185"/>
                <a:gd name="T54" fmla="*/ 139 w 190"/>
                <a:gd name="T55" fmla="*/ 59 h 185"/>
                <a:gd name="T56" fmla="*/ 139 w 190"/>
                <a:gd name="T57" fmla="*/ 34 h 185"/>
                <a:gd name="T58" fmla="*/ 139 w 190"/>
                <a:gd name="T59" fmla="*/ 59 h 185"/>
                <a:gd name="T60" fmla="*/ 143 w 190"/>
                <a:gd name="T61" fmla="*/ 46 h 185"/>
                <a:gd name="T62" fmla="*/ 135 w 190"/>
                <a:gd name="T63" fmla="*/ 46 h 185"/>
                <a:gd name="T64" fmla="*/ 101 w 190"/>
                <a:gd name="T65" fmla="*/ 88 h 185"/>
                <a:gd name="T66" fmla="*/ 101 w 190"/>
                <a:gd name="T67" fmla="*/ 80 h 185"/>
                <a:gd name="T68" fmla="*/ 101 w 190"/>
                <a:gd name="T69" fmla="*/ 8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0" h="185">
                  <a:moveTo>
                    <a:pt x="32" y="104"/>
                  </a:moveTo>
                  <a:cubicBezTo>
                    <a:pt x="0" y="185"/>
                    <a:pt x="0" y="185"/>
                    <a:pt x="0" y="185"/>
                  </a:cubicBezTo>
                  <a:cubicBezTo>
                    <a:pt x="82" y="153"/>
                    <a:pt x="82" y="153"/>
                    <a:pt x="82" y="153"/>
                  </a:cubicBezTo>
                  <a:cubicBezTo>
                    <a:pt x="80" y="153"/>
                    <a:pt x="79" y="153"/>
                    <a:pt x="77" y="153"/>
                  </a:cubicBezTo>
                  <a:cubicBezTo>
                    <a:pt x="52" y="153"/>
                    <a:pt x="29" y="129"/>
                    <a:pt x="32" y="104"/>
                  </a:cubicBezTo>
                  <a:close/>
                  <a:moveTo>
                    <a:pt x="15" y="170"/>
                  </a:moveTo>
                  <a:cubicBezTo>
                    <a:pt x="30" y="132"/>
                    <a:pt x="30" y="132"/>
                    <a:pt x="30" y="132"/>
                  </a:cubicBezTo>
                  <a:cubicBezTo>
                    <a:pt x="32" y="136"/>
                    <a:pt x="35" y="140"/>
                    <a:pt x="38" y="143"/>
                  </a:cubicBezTo>
                  <a:cubicBezTo>
                    <a:pt x="42" y="148"/>
                    <a:pt x="47" y="152"/>
                    <a:pt x="53" y="155"/>
                  </a:cubicBezTo>
                  <a:lnTo>
                    <a:pt x="15" y="170"/>
                  </a:lnTo>
                  <a:close/>
                  <a:moveTo>
                    <a:pt x="113" y="101"/>
                  </a:moveTo>
                  <a:cubicBezTo>
                    <a:pt x="116" y="101"/>
                    <a:pt x="118" y="99"/>
                    <a:pt x="118" y="97"/>
                  </a:cubicBezTo>
                  <a:cubicBezTo>
                    <a:pt x="118" y="95"/>
                    <a:pt x="116" y="93"/>
                    <a:pt x="113" y="93"/>
                  </a:cubicBezTo>
                  <a:cubicBezTo>
                    <a:pt x="111" y="93"/>
                    <a:pt x="109" y="95"/>
                    <a:pt x="109" y="97"/>
                  </a:cubicBezTo>
                  <a:cubicBezTo>
                    <a:pt x="109" y="99"/>
                    <a:pt x="111" y="101"/>
                    <a:pt x="113" y="101"/>
                  </a:cubicBezTo>
                  <a:close/>
                  <a:moveTo>
                    <a:pt x="184" y="1"/>
                  </a:moveTo>
                  <a:cubicBezTo>
                    <a:pt x="183" y="0"/>
                    <a:pt x="180" y="0"/>
                    <a:pt x="177" y="0"/>
                  </a:cubicBezTo>
                  <a:cubicBezTo>
                    <a:pt x="159" y="0"/>
                    <a:pt x="113" y="13"/>
                    <a:pt x="88" y="38"/>
                  </a:cubicBezTo>
                  <a:cubicBezTo>
                    <a:pt x="82" y="44"/>
                    <a:pt x="62" y="62"/>
                    <a:pt x="58" y="68"/>
                  </a:cubicBezTo>
                  <a:cubicBezTo>
                    <a:pt x="43" y="72"/>
                    <a:pt x="22" y="80"/>
                    <a:pt x="10" y="91"/>
                  </a:cubicBezTo>
                  <a:cubicBezTo>
                    <a:pt x="10" y="91"/>
                    <a:pt x="25" y="91"/>
                    <a:pt x="42" y="103"/>
                  </a:cubicBezTo>
                  <a:cubicBezTo>
                    <a:pt x="40" y="113"/>
                    <a:pt x="43" y="124"/>
                    <a:pt x="52" y="133"/>
                  </a:cubicBezTo>
                  <a:cubicBezTo>
                    <a:pt x="59" y="140"/>
                    <a:pt x="67" y="144"/>
                    <a:pt x="75" y="144"/>
                  </a:cubicBezTo>
                  <a:cubicBezTo>
                    <a:pt x="78" y="144"/>
                    <a:pt x="80" y="143"/>
                    <a:pt x="82" y="143"/>
                  </a:cubicBezTo>
                  <a:cubicBezTo>
                    <a:pt x="94" y="160"/>
                    <a:pt x="94" y="175"/>
                    <a:pt x="94" y="175"/>
                  </a:cubicBezTo>
                  <a:cubicBezTo>
                    <a:pt x="105" y="163"/>
                    <a:pt x="113" y="142"/>
                    <a:pt x="117" y="127"/>
                  </a:cubicBezTo>
                  <a:cubicBezTo>
                    <a:pt x="124" y="123"/>
                    <a:pt x="141" y="103"/>
                    <a:pt x="147" y="97"/>
                  </a:cubicBezTo>
                  <a:cubicBezTo>
                    <a:pt x="177" y="68"/>
                    <a:pt x="190" y="7"/>
                    <a:pt x="184" y="1"/>
                  </a:cubicBezTo>
                  <a:close/>
                  <a:moveTo>
                    <a:pt x="109" y="125"/>
                  </a:moveTo>
                  <a:cubicBezTo>
                    <a:pt x="106" y="136"/>
                    <a:pt x="102" y="147"/>
                    <a:pt x="98" y="155"/>
                  </a:cubicBezTo>
                  <a:cubicBezTo>
                    <a:pt x="96" y="150"/>
                    <a:pt x="93" y="144"/>
                    <a:pt x="89" y="138"/>
                  </a:cubicBezTo>
                  <a:cubicBezTo>
                    <a:pt x="88" y="136"/>
                    <a:pt x="85" y="134"/>
                    <a:pt x="82" y="134"/>
                  </a:cubicBezTo>
                  <a:cubicBezTo>
                    <a:pt x="82" y="134"/>
                    <a:pt x="81" y="134"/>
                    <a:pt x="80" y="135"/>
                  </a:cubicBezTo>
                  <a:cubicBezTo>
                    <a:pt x="79" y="135"/>
                    <a:pt x="77" y="135"/>
                    <a:pt x="75" y="135"/>
                  </a:cubicBezTo>
                  <a:cubicBezTo>
                    <a:pt x="69" y="135"/>
                    <a:pt x="63" y="132"/>
                    <a:pt x="58" y="127"/>
                  </a:cubicBezTo>
                  <a:cubicBezTo>
                    <a:pt x="51" y="121"/>
                    <a:pt x="48" y="113"/>
                    <a:pt x="50" y="105"/>
                  </a:cubicBezTo>
                  <a:cubicBezTo>
                    <a:pt x="51" y="101"/>
                    <a:pt x="50" y="98"/>
                    <a:pt x="47" y="96"/>
                  </a:cubicBezTo>
                  <a:cubicBezTo>
                    <a:pt x="41" y="92"/>
                    <a:pt x="35" y="89"/>
                    <a:pt x="30" y="87"/>
                  </a:cubicBezTo>
                  <a:cubicBezTo>
                    <a:pt x="38" y="83"/>
                    <a:pt x="49" y="79"/>
                    <a:pt x="60" y="76"/>
                  </a:cubicBezTo>
                  <a:cubicBezTo>
                    <a:pt x="60" y="76"/>
                    <a:pt x="60" y="76"/>
                    <a:pt x="61" y="75"/>
                  </a:cubicBezTo>
                  <a:cubicBezTo>
                    <a:pt x="110" y="124"/>
                    <a:pt x="110" y="124"/>
                    <a:pt x="110" y="124"/>
                  </a:cubicBezTo>
                  <a:cubicBezTo>
                    <a:pt x="110" y="125"/>
                    <a:pt x="109" y="125"/>
                    <a:pt x="109" y="125"/>
                  </a:cubicBezTo>
                  <a:close/>
                  <a:moveTo>
                    <a:pt x="141" y="91"/>
                  </a:moveTo>
                  <a:cubicBezTo>
                    <a:pt x="140" y="93"/>
                    <a:pt x="137" y="96"/>
                    <a:pt x="134" y="99"/>
                  </a:cubicBezTo>
                  <a:cubicBezTo>
                    <a:pt x="129" y="105"/>
                    <a:pt x="120" y="113"/>
                    <a:pt x="115" y="118"/>
                  </a:cubicBezTo>
                  <a:cubicBezTo>
                    <a:pt x="67" y="70"/>
                    <a:pt x="67" y="70"/>
                    <a:pt x="67" y="70"/>
                  </a:cubicBezTo>
                  <a:cubicBezTo>
                    <a:pt x="72" y="65"/>
                    <a:pt x="80" y="56"/>
                    <a:pt x="86" y="51"/>
                  </a:cubicBezTo>
                  <a:cubicBezTo>
                    <a:pt x="89" y="48"/>
                    <a:pt x="92" y="45"/>
                    <a:pt x="94" y="44"/>
                  </a:cubicBezTo>
                  <a:cubicBezTo>
                    <a:pt x="116" y="21"/>
                    <a:pt x="160" y="8"/>
                    <a:pt x="177" y="8"/>
                  </a:cubicBezTo>
                  <a:cubicBezTo>
                    <a:pt x="177" y="22"/>
                    <a:pt x="165" y="68"/>
                    <a:pt x="141" y="91"/>
                  </a:cubicBezTo>
                  <a:close/>
                  <a:moveTo>
                    <a:pt x="88" y="67"/>
                  </a:moveTo>
                  <a:cubicBezTo>
                    <a:pt x="86" y="67"/>
                    <a:pt x="84" y="69"/>
                    <a:pt x="84" y="72"/>
                  </a:cubicBezTo>
                  <a:cubicBezTo>
                    <a:pt x="84" y="74"/>
                    <a:pt x="86" y="76"/>
                    <a:pt x="88" y="76"/>
                  </a:cubicBezTo>
                  <a:cubicBezTo>
                    <a:pt x="90" y="76"/>
                    <a:pt x="92" y="74"/>
                    <a:pt x="92" y="72"/>
                  </a:cubicBezTo>
                  <a:cubicBezTo>
                    <a:pt x="92" y="69"/>
                    <a:pt x="90" y="67"/>
                    <a:pt x="88" y="67"/>
                  </a:cubicBezTo>
                  <a:close/>
                  <a:moveTo>
                    <a:pt x="139" y="59"/>
                  </a:moveTo>
                  <a:cubicBezTo>
                    <a:pt x="146" y="59"/>
                    <a:pt x="151" y="53"/>
                    <a:pt x="151" y="46"/>
                  </a:cubicBezTo>
                  <a:cubicBezTo>
                    <a:pt x="151" y="39"/>
                    <a:pt x="146" y="34"/>
                    <a:pt x="139" y="34"/>
                  </a:cubicBezTo>
                  <a:cubicBezTo>
                    <a:pt x="132" y="34"/>
                    <a:pt x="126" y="39"/>
                    <a:pt x="126" y="46"/>
                  </a:cubicBezTo>
                  <a:cubicBezTo>
                    <a:pt x="126" y="53"/>
                    <a:pt x="132" y="59"/>
                    <a:pt x="139" y="59"/>
                  </a:cubicBezTo>
                  <a:close/>
                  <a:moveTo>
                    <a:pt x="139" y="42"/>
                  </a:moveTo>
                  <a:cubicBezTo>
                    <a:pt x="141" y="42"/>
                    <a:pt x="143" y="44"/>
                    <a:pt x="143" y="46"/>
                  </a:cubicBezTo>
                  <a:cubicBezTo>
                    <a:pt x="143" y="49"/>
                    <a:pt x="141" y="50"/>
                    <a:pt x="139" y="50"/>
                  </a:cubicBezTo>
                  <a:cubicBezTo>
                    <a:pt x="136" y="50"/>
                    <a:pt x="135" y="49"/>
                    <a:pt x="135" y="46"/>
                  </a:cubicBezTo>
                  <a:cubicBezTo>
                    <a:pt x="135" y="44"/>
                    <a:pt x="136" y="42"/>
                    <a:pt x="139" y="42"/>
                  </a:cubicBezTo>
                  <a:close/>
                  <a:moveTo>
                    <a:pt x="101" y="88"/>
                  </a:moveTo>
                  <a:cubicBezTo>
                    <a:pt x="103" y="88"/>
                    <a:pt x="105" y="87"/>
                    <a:pt x="105" y="84"/>
                  </a:cubicBezTo>
                  <a:cubicBezTo>
                    <a:pt x="105" y="82"/>
                    <a:pt x="103" y="80"/>
                    <a:pt x="101" y="80"/>
                  </a:cubicBezTo>
                  <a:cubicBezTo>
                    <a:pt x="98" y="80"/>
                    <a:pt x="97" y="82"/>
                    <a:pt x="97" y="84"/>
                  </a:cubicBezTo>
                  <a:cubicBezTo>
                    <a:pt x="97" y="87"/>
                    <a:pt x="98" y="88"/>
                    <a:pt x="101" y="8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7" name="Rectangle 16"/>
          <p:cNvSpPr/>
          <p:nvPr/>
        </p:nvSpPr>
        <p:spPr>
          <a:xfrm>
            <a:off x="0" y="4129242"/>
            <a:ext cx="12192000" cy="1364443"/>
          </a:xfrm>
          <a:prstGeom prst="rect">
            <a:avLst/>
          </a:prstGeom>
          <a:solidFill>
            <a:srgbClr val="34BBFE">
              <a:alpha val="84706"/>
            </a:srgbClr>
          </a:solidFill>
          <a:ln>
            <a:noFill/>
          </a:ln>
          <a:effectLst/>
        </p:spPr>
        <p:txBody>
          <a:bodyPr lIns="45719" tIns="45719" rIns="45719" bIns="45719" anchor="ctr"/>
          <a:lstStyle/>
          <a:p>
            <a:endParaRPr lang="en-US" dirty="0">
              <a:solidFill>
                <a:prstClr val="white"/>
              </a:solidFill>
              <a:latin typeface="Roboto Light"/>
              <a:cs typeface="Lato" charset="0"/>
            </a:endParaRPr>
          </a:p>
        </p:txBody>
      </p:sp>
      <p:sp>
        <p:nvSpPr>
          <p:cNvPr id="21" name="Rectangle 20"/>
          <p:cNvSpPr/>
          <p:nvPr/>
        </p:nvSpPr>
        <p:spPr>
          <a:xfrm>
            <a:off x="0" y="5493685"/>
            <a:ext cx="12192000" cy="1393783"/>
          </a:xfrm>
          <a:prstGeom prst="rect">
            <a:avLst/>
          </a:prstGeom>
          <a:solidFill>
            <a:srgbClr val="76D1FE">
              <a:alpha val="84706"/>
            </a:srgbClr>
          </a:solidFill>
          <a:ln>
            <a:noFill/>
          </a:ln>
          <a:effectLst/>
        </p:spPr>
        <p:txBody>
          <a:bodyPr lIns="45719" tIns="45719" rIns="45719" bIns="45719" anchor="ctr"/>
          <a:lstStyle/>
          <a:p>
            <a:endParaRPr lang="en-US" dirty="0">
              <a:solidFill>
                <a:prstClr val="white"/>
              </a:solidFill>
              <a:latin typeface="Roboto Light"/>
              <a:cs typeface="Lato" charset="0"/>
            </a:endParaRPr>
          </a:p>
        </p:txBody>
      </p:sp>
    </p:spTree>
    <p:extLst>
      <p:ext uri="{BB962C8B-B14F-4D97-AF65-F5344CB8AC3E}">
        <p14:creationId xmlns:p14="http://schemas.microsoft.com/office/powerpoint/2010/main" val="39217107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49" y="369988"/>
            <a:ext cx="9671901" cy="609600"/>
          </a:xfrm>
        </p:spPr>
        <p:txBody>
          <a:bodyPr>
            <a:noAutofit/>
          </a:bodyPr>
          <a:lstStyle/>
          <a:p>
            <a:pPr algn="l"/>
            <a:r>
              <a:rPr lang="en-US" sz="6000" dirty="0">
                <a:solidFill>
                  <a:prstClr val="white"/>
                </a:solidFill>
              </a:rPr>
              <a:t>docker – </a:t>
            </a:r>
            <a:r>
              <a:rPr lang="en-US" sz="6000" dirty="0">
                <a:solidFill>
                  <a:schemeClr val="accent3"/>
                </a:solidFill>
              </a:rPr>
              <a:t>registries/repositories</a:t>
            </a:r>
            <a:endParaRPr lang="en-US" sz="6000" dirty="0"/>
          </a:p>
        </p:txBody>
      </p:sp>
      <p:pic>
        <p:nvPicPr>
          <p:cNvPr id="4" name="Picture 3">
            <a:extLst>
              <a:ext uri="{FF2B5EF4-FFF2-40B4-BE49-F238E27FC236}">
                <a16:creationId xmlns:a16="http://schemas.microsoft.com/office/drawing/2014/main" id="{B20ACE73-FB96-1C49-B713-36598B413E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424" y="5096053"/>
            <a:ext cx="3322741" cy="1391959"/>
          </a:xfrm>
          <a:prstGeom prst="rect">
            <a:avLst/>
          </a:prstGeom>
        </p:spPr>
      </p:pic>
      <p:sp>
        <p:nvSpPr>
          <p:cNvPr id="5" name="TextBox 4">
            <a:extLst>
              <a:ext uri="{FF2B5EF4-FFF2-40B4-BE49-F238E27FC236}">
                <a16:creationId xmlns:a16="http://schemas.microsoft.com/office/drawing/2014/main" id="{EB5B3A7B-E8E2-AA46-8ABB-74B6F7F99969}"/>
              </a:ext>
            </a:extLst>
          </p:cNvPr>
          <p:cNvSpPr txBox="1"/>
          <p:nvPr/>
        </p:nvSpPr>
        <p:spPr>
          <a:xfrm>
            <a:off x="368424" y="4718895"/>
            <a:ext cx="3322741" cy="369332"/>
          </a:xfrm>
          <a:prstGeom prst="rect">
            <a:avLst/>
          </a:prstGeom>
          <a:noFill/>
        </p:spPr>
        <p:txBody>
          <a:bodyPr wrap="square" rtlCol="0">
            <a:spAutoFit/>
          </a:bodyPr>
          <a:lstStyle/>
          <a:p>
            <a:pPr algn="ctr"/>
            <a:r>
              <a:rPr lang="en-US" dirty="0">
                <a:solidFill>
                  <a:schemeClr val="bg1"/>
                </a:solidFill>
              </a:rPr>
              <a:t>mygninx:1.0</a:t>
            </a:r>
          </a:p>
        </p:txBody>
      </p:sp>
      <p:pic>
        <p:nvPicPr>
          <p:cNvPr id="7" name="Graphic 6" descr="Computer">
            <a:extLst>
              <a:ext uri="{FF2B5EF4-FFF2-40B4-BE49-F238E27FC236}">
                <a16:creationId xmlns:a16="http://schemas.microsoft.com/office/drawing/2014/main" id="{05D1CCAC-4AA3-5E41-BF14-FE0D75C7FD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72594" y="3981335"/>
            <a:ext cx="914400" cy="914400"/>
          </a:xfrm>
          <a:prstGeom prst="rect">
            <a:avLst/>
          </a:prstGeom>
        </p:spPr>
      </p:pic>
      <p:pic>
        <p:nvPicPr>
          <p:cNvPr id="9" name="Graphic 8" descr="Server">
            <a:extLst>
              <a:ext uri="{FF2B5EF4-FFF2-40B4-BE49-F238E27FC236}">
                <a16:creationId xmlns:a16="http://schemas.microsoft.com/office/drawing/2014/main" id="{2AE635C9-9B70-3C49-A13F-383041DBC8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322350" y="4597423"/>
            <a:ext cx="914400" cy="914400"/>
          </a:xfrm>
          <a:prstGeom prst="rect">
            <a:avLst/>
          </a:prstGeom>
        </p:spPr>
      </p:pic>
      <p:pic>
        <p:nvPicPr>
          <p:cNvPr id="11" name="Graphic 10" descr="List">
            <a:extLst>
              <a:ext uri="{FF2B5EF4-FFF2-40B4-BE49-F238E27FC236}">
                <a16:creationId xmlns:a16="http://schemas.microsoft.com/office/drawing/2014/main" id="{F97302A7-B871-394A-9235-8D0331F222F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00833" y="987414"/>
            <a:ext cx="2737022" cy="2737022"/>
          </a:xfrm>
          <a:prstGeom prst="rect">
            <a:avLst/>
          </a:prstGeom>
        </p:spPr>
      </p:pic>
      <p:sp>
        <p:nvSpPr>
          <p:cNvPr id="21" name="TextBox 20">
            <a:extLst>
              <a:ext uri="{FF2B5EF4-FFF2-40B4-BE49-F238E27FC236}">
                <a16:creationId xmlns:a16="http://schemas.microsoft.com/office/drawing/2014/main" id="{29BA3EA8-F5FC-024A-B564-934C2CA307F4}"/>
              </a:ext>
            </a:extLst>
          </p:cNvPr>
          <p:cNvSpPr txBox="1"/>
          <p:nvPr/>
        </p:nvSpPr>
        <p:spPr>
          <a:xfrm>
            <a:off x="4307973" y="3732262"/>
            <a:ext cx="3322741" cy="1754326"/>
          </a:xfrm>
          <a:prstGeom prst="rect">
            <a:avLst/>
          </a:prstGeom>
          <a:noFill/>
        </p:spPr>
        <p:txBody>
          <a:bodyPr wrap="square" rtlCol="0">
            <a:spAutoFit/>
          </a:bodyPr>
          <a:lstStyle/>
          <a:p>
            <a:pPr algn="ctr"/>
            <a:r>
              <a:rPr lang="en-US" dirty="0">
                <a:solidFill>
                  <a:schemeClr val="bg1"/>
                </a:solidFill>
              </a:rPr>
              <a:t>Registry</a:t>
            </a:r>
          </a:p>
          <a:p>
            <a:pPr algn="ctr"/>
            <a:r>
              <a:rPr lang="en-US" dirty="0">
                <a:solidFill>
                  <a:schemeClr val="bg1"/>
                </a:solidFill>
              </a:rPr>
              <a:t>mygninx:1.0</a:t>
            </a:r>
          </a:p>
          <a:p>
            <a:pPr algn="ctr"/>
            <a:r>
              <a:rPr lang="en-US" dirty="0">
                <a:solidFill>
                  <a:schemeClr val="bg1"/>
                </a:solidFill>
              </a:rPr>
              <a:t>mynginx:2.0</a:t>
            </a:r>
          </a:p>
          <a:p>
            <a:pPr algn="ctr"/>
            <a:r>
              <a:rPr lang="en-US" dirty="0">
                <a:solidFill>
                  <a:schemeClr val="bg1"/>
                </a:solidFill>
              </a:rPr>
              <a:t>myapp:v1</a:t>
            </a:r>
          </a:p>
          <a:p>
            <a:pPr algn="ctr"/>
            <a:r>
              <a:rPr lang="en-US" dirty="0">
                <a:solidFill>
                  <a:schemeClr val="bg1"/>
                </a:solidFill>
              </a:rPr>
              <a:t>myapp:v2</a:t>
            </a:r>
          </a:p>
          <a:p>
            <a:pPr algn="ctr"/>
            <a:r>
              <a:rPr lang="en-US" dirty="0">
                <a:solidFill>
                  <a:schemeClr val="bg1"/>
                </a:solidFill>
              </a:rPr>
              <a:t>myapp:v3</a:t>
            </a:r>
          </a:p>
        </p:txBody>
      </p:sp>
      <p:sp>
        <p:nvSpPr>
          <p:cNvPr id="22" name="TextBox 21">
            <a:extLst>
              <a:ext uri="{FF2B5EF4-FFF2-40B4-BE49-F238E27FC236}">
                <a16:creationId xmlns:a16="http://schemas.microsoft.com/office/drawing/2014/main" id="{520B6F4D-D7E7-AE4F-9BD0-A830F5B7693E}"/>
              </a:ext>
            </a:extLst>
          </p:cNvPr>
          <p:cNvSpPr txBox="1"/>
          <p:nvPr/>
        </p:nvSpPr>
        <p:spPr>
          <a:xfrm>
            <a:off x="9118179" y="5475289"/>
            <a:ext cx="3322741" cy="369332"/>
          </a:xfrm>
          <a:prstGeom prst="rect">
            <a:avLst/>
          </a:prstGeom>
          <a:noFill/>
        </p:spPr>
        <p:txBody>
          <a:bodyPr wrap="square" rtlCol="0">
            <a:spAutoFit/>
          </a:bodyPr>
          <a:lstStyle/>
          <a:p>
            <a:pPr algn="ctr"/>
            <a:r>
              <a:rPr lang="en-US" dirty="0">
                <a:solidFill>
                  <a:schemeClr val="bg1"/>
                </a:solidFill>
              </a:rPr>
              <a:t>Server</a:t>
            </a:r>
          </a:p>
        </p:txBody>
      </p:sp>
      <p:pic>
        <p:nvPicPr>
          <p:cNvPr id="14" name="Graphic 13" descr="Laptop">
            <a:extLst>
              <a:ext uri="{FF2B5EF4-FFF2-40B4-BE49-F238E27FC236}">
                <a16:creationId xmlns:a16="http://schemas.microsoft.com/office/drawing/2014/main" id="{0CEB5D53-E00A-FB47-8F2B-2F3755C3A3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77042" y="1341750"/>
            <a:ext cx="914400" cy="914400"/>
          </a:xfrm>
          <a:prstGeom prst="rect">
            <a:avLst/>
          </a:prstGeom>
        </p:spPr>
      </p:pic>
      <p:sp>
        <p:nvSpPr>
          <p:cNvPr id="23" name="TextBox 22">
            <a:extLst>
              <a:ext uri="{FF2B5EF4-FFF2-40B4-BE49-F238E27FC236}">
                <a16:creationId xmlns:a16="http://schemas.microsoft.com/office/drawing/2014/main" id="{B45D4933-D28C-9643-B068-F73943A344BF}"/>
              </a:ext>
            </a:extLst>
          </p:cNvPr>
          <p:cNvSpPr txBox="1"/>
          <p:nvPr/>
        </p:nvSpPr>
        <p:spPr>
          <a:xfrm>
            <a:off x="9118179" y="2111129"/>
            <a:ext cx="3322741" cy="369332"/>
          </a:xfrm>
          <a:prstGeom prst="rect">
            <a:avLst/>
          </a:prstGeom>
          <a:noFill/>
        </p:spPr>
        <p:txBody>
          <a:bodyPr wrap="square" rtlCol="0">
            <a:spAutoFit/>
          </a:bodyPr>
          <a:lstStyle/>
          <a:p>
            <a:pPr algn="ctr"/>
            <a:r>
              <a:rPr lang="en-US" dirty="0">
                <a:solidFill>
                  <a:schemeClr val="bg1"/>
                </a:solidFill>
              </a:rPr>
              <a:t>Laptop</a:t>
            </a:r>
          </a:p>
        </p:txBody>
      </p:sp>
      <p:cxnSp>
        <p:nvCxnSpPr>
          <p:cNvPr id="24" name="Straight Arrow Connector 23">
            <a:extLst>
              <a:ext uri="{FF2B5EF4-FFF2-40B4-BE49-F238E27FC236}">
                <a16:creationId xmlns:a16="http://schemas.microsoft.com/office/drawing/2014/main" id="{69ABDBCD-49CF-D846-BFD8-587E68406A78}"/>
              </a:ext>
            </a:extLst>
          </p:cNvPr>
          <p:cNvCxnSpPr/>
          <p:nvPr/>
        </p:nvCxnSpPr>
        <p:spPr>
          <a:xfrm flipV="1">
            <a:off x="2582562" y="2355925"/>
            <a:ext cx="2261287" cy="1625410"/>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D54A7AFB-D771-4847-8E8E-40D8A1D0510B}"/>
              </a:ext>
            </a:extLst>
          </p:cNvPr>
          <p:cNvCxnSpPr>
            <a:stCxn id="11" idx="3"/>
          </p:cNvCxnSpPr>
          <p:nvPr/>
        </p:nvCxnSpPr>
        <p:spPr>
          <a:xfrm flipV="1">
            <a:off x="7337855" y="1890584"/>
            <a:ext cx="2745259" cy="465341"/>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329DA1F3-F29F-B442-A9E2-D1271B8A74C5}"/>
              </a:ext>
            </a:extLst>
          </p:cNvPr>
          <p:cNvCxnSpPr/>
          <p:nvPr/>
        </p:nvCxnSpPr>
        <p:spPr>
          <a:xfrm>
            <a:off x="7348153" y="2355925"/>
            <a:ext cx="2913451" cy="2740128"/>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40FAC03D-65D5-6940-A8A2-1105CEBFA3AA}"/>
              </a:ext>
            </a:extLst>
          </p:cNvPr>
          <p:cNvSpPr txBox="1"/>
          <p:nvPr/>
        </p:nvSpPr>
        <p:spPr>
          <a:xfrm>
            <a:off x="4454788" y="5706661"/>
            <a:ext cx="6956854" cy="923330"/>
          </a:xfrm>
          <a:prstGeom prst="rect">
            <a:avLst/>
          </a:prstGeom>
          <a:noFill/>
        </p:spPr>
        <p:txBody>
          <a:bodyPr wrap="square" rtlCol="0">
            <a:spAutoFit/>
          </a:bodyPr>
          <a:lstStyle/>
          <a:p>
            <a:r>
              <a:rPr lang="en-US" dirty="0">
                <a:solidFill>
                  <a:schemeClr val="bg1"/>
                </a:solidFill>
              </a:rPr>
              <a:t>Registries can be:</a:t>
            </a:r>
          </a:p>
          <a:p>
            <a:r>
              <a:rPr lang="en-US" dirty="0">
                <a:solidFill>
                  <a:schemeClr val="bg1"/>
                </a:solidFill>
              </a:rPr>
              <a:t>Public (Docker Hub) – available for anyone</a:t>
            </a:r>
          </a:p>
          <a:p>
            <a:r>
              <a:rPr lang="en-US" dirty="0">
                <a:solidFill>
                  <a:schemeClr val="bg1"/>
                </a:solidFill>
              </a:rPr>
              <a:t>Private (your own or Docker Hub)</a:t>
            </a:r>
          </a:p>
        </p:txBody>
      </p:sp>
    </p:spTree>
    <p:extLst>
      <p:ext uri="{BB962C8B-B14F-4D97-AF65-F5344CB8AC3E}">
        <p14:creationId xmlns:p14="http://schemas.microsoft.com/office/powerpoint/2010/main" val="1900851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49" y="369988"/>
            <a:ext cx="9671901" cy="609600"/>
          </a:xfrm>
        </p:spPr>
        <p:txBody>
          <a:bodyPr>
            <a:noAutofit/>
          </a:bodyPr>
          <a:lstStyle/>
          <a:p>
            <a:pPr algn="l"/>
            <a:r>
              <a:rPr lang="en-US" sz="6000" dirty="0">
                <a:solidFill>
                  <a:prstClr val="white"/>
                </a:solidFill>
              </a:rPr>
              <a:t>docker – </a:t>
            </a:r>
            <a:r>
              <a:rPr lang="en-US" sz="6000" dirty="0">
                <a:solidFill>
                  <a:schemeClr val="accent3"/>
                </a:solidFill>
              </a:rPr>
              <a:t>private registries</a:t>
            </a:r>
            <a:endParaRPr lang="en-US" sz="6000" dirty="0"/>
          </a:p>
        </p:txBody>
      </p:sp>
      <p:sp>
        <p:nvSpPr>
          <p:cNvPr id="29" name="TextBox 28">
            <a:extLst>
              <a:ext uri="{FF2B5EF4-FFF2-40B4-BE49-F238E27FC236}">
                <a16:creationId xmlns:a16="http://schemas.microsoft.com/office/drawing/2014/main" id="{40FAC03D-65D5-6940-A8A2-1105CEBFA3AA}"/>
              </a:ext>
            </a:extLst>
          </p:cNvPr>
          <p:cNvSpPr txBox="1"/>
          <p:nvPr/>
        </p:nvSpPr>
        <p:spPr>
          <a:xfrm>
            <a:off x="1374177" y="1341750"/>
            <a:ext cx="9153779"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rPr>
              <a:t>By default, all images are pushed to and pulled from Docker Hub</a:t>
            </a:r>
          </a:p>
          <a:p>
            <a:pPr marL="285750" indent="-285750">
              <a:buFont typeface="Arial" panose="020B0604020202020204" pitchFamily="34" charset="0"/>
              <a:buChar char="•"/>
            </a:pPr>
            <a:r>
              <a:rPr lang="en-US" sz="2000" dirty="0">
                <a:solidFill>
                  <a:schemeClr val="bg1"/>
                </a:solidFill>
              </a:rPr>
              <a:t>To push to a different registry, just include the URL to it in your image name. This tells Docker where to push or pull from.</a:t>
            </a:r>
          </a:p>
          <a:p>
            <a:pPr marL="742950" lvl="1" indent="-285750">
              <a:buFont typeface="Arial" panose="020B0604020202020204" pitchFamily="34" charset="0"/>
              <a:buChar char="•"/>
            </a:pPr>
            <a:r>
              <a:rPr lang="en-US" sz="2000" dirty="0">
                <a:solidFill>
                  <a:schemeClr val="bg1"/>
                </a:solidFill>
              </a:rPr>
              <a:t>For example, </a:t>
            </a:r>
            <a:r>
              <a:rPr lang="en-US" sz="2000" dirty="0" err="1">
                <a:solidFill>
                  <a:schemeClr val="bg1"/>
                </a:solidFill>
              </a:rPr>
              <a:t>mycompanyregistry.com</a:t>
            </a:r>
            <a:r>
              <a:rPr lang="en-US" sz="2000" dirty="0">
                <a:solidFill>
                  <a:schemeClr val="bg1"/>
                </a:solidFill>
              </a:rPr>
              <a:t>/mynginx:1.0</a:t>
            </a:r>
          </a:p>
          <a:p>
            <a:pPr marL="742950" lvl="1" indent="-285750">
              <a:buFont typeface="Arial" panose="020B0604020202020204" pitchFamily="34" charset="0"/>
              <a:buChar char="•"/>
            </a:pPr>
            <a:r>
              <a:rPr lang="en-US" sz="2000" dirty="0">
                <a:solidFill>
                  <a:schemeClr val="bg1"/>
                </a:solidFill>
              </a:rPr>
              <a:t>If the registry is secured, then use a </a:t>
            </a:r>
            <a:r>
              <a:rPr lang="en-US" sz="2000" dirty="0">
                <a:solidFill>
                  <a:schemeClr val="bg1"/>
                </a:solidFill>
                <a:latin typeface="Courier New" panose="02070309020205020404" pitchFamily="49" charset="0"/>
                <a:cs typeface="Courier New" panose="02070309020205020404" pitchFamily="49" charset="0"/>
              </a:rPr>
              <a:t>docker login </a:t>
            </a:r>
            <a:r>
              <a:rPr lang="en-US" sz="2000" dirty="0">
                <a:solidFill>
                  <a:schemeClr val="bg1"/>
                </a:solidFill>
              </a:rPr>
              <a:t>command to gain access</a:t>
            </a:r>
          </a:p>
        </p:txBody>
      </p:sp>
    </p:spTree>
    <p:extLst>
      <p:ext uri="{BB962C8B-B14F-4D97-AF65-F5344CB8AC3E}">
        <p14:creationId xmlns:p14="http://schemas.microsoft.com/office/powerpoint/2010/main" val="26075971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4893647"/>
          </a:xfrm>
          <a:prstGeom prst="rect">
            <a:avLst/>
          </a:prstGeom>
          <a:noFill/>
        </p:spPr>
        <p:txBody>
          <a:bodyPr wrap="square" rtlCol="0">
            <a:spAutoFit/>
          </a:bodyPr>
          <a:lstStyle/>
          <a:p>
            <a:pPr marL="457200" indent="-457200">
              <a:buFont typeface="Arial" panose="020B0604020202020204" pitchFamily="34" charset="0"/>
              <a:buChar char="•"/>
            </a:pPr>
            <a:r>
              <a:rPr lang="en-US" sz="2400" dirty="0">
                <a:solidFill>
                  <a:schemeClr val="bg1"/>
                </a:solidFill>
                <a:latin typeface="Raleway Medium" panose="020B0603030101060003" pitchFamily="34" charset="77"/>
              </a:rPr>
              <a:t>Docker containers run the same based on the image every time. They are intended to be fully encapsulated.</a:t>
            </a:r>
          </a:p>
          <a:p>
            <a:pPr marL="457200" indent="-457200">
              <a:buFont typeface="Arial" panose="020B0604020202020204" pitchFamily="34" charset="0"/>
              <a:buChar char="•"/>
            </a:pPr>
            <a:r>
              <a:rPr lang="en-US" sz="2400" dirty="0">
                <a:solidFill>
                  <a:schemeClr val="bg1"/>
                </a:solidFill>
                <a:latin typeface="Raleway Medium" panose="020B0603030101060003" pitchFamily="34" charset="77"/>
              </a:rPr>
              <a:t>You can provide some basic runtime configurations</a:t>
            </a:r>
          </a:p>
          <a:p>
            <a:pPr marL="914400" lvl="1" indent="-457200">
              <a:buFont typeface="Arial" panose="020B0604020202020204" pitchFamily="34" charset="0"/>
              <a:buChar char="•"/>
            </a:pPr>
            <a:r>
              <a:rPr lang="en-US" sz="2400" dirty="0">
                <a:solidFill>
                  <a:schemeClr val="bg1"/>
                </a:solidFill>
                <a:latin typeface="Raleway Medium" panose="020B0603030101060003" pitchFamily="34" charset="77"/>
              </a:rPr>
              <a:t>Port mapping from container to host</a:t>
            </a:r>
          </a:p>
          <a:p>
            <a:pPr marL="914400" lvl="1" indent="-457200">
              <a:buFont typeface="Arial" panose="020B0604020202020204" pitchFamily="34" charset="0"/>
              <a:buChar char="•"/>
            </a:pPr>
            <a:r>
              <a:rPr lang="en-US" sz="2400" dirty="0">
                <a:solidFill>
                  <a:schemeClr val="bg1"/>
                </a:solidFill>
                <a:latin typeface="Raleway Medium" panose="020B0603030101060003" pitchFamily="34" charset="77"/>
              </a:rPr>
              <a:t>Volume mapping from container FS to host FS</a:t>
            </a:r>
          </a:p>
          <a:p>
            <a:pPr marL="914400" lvl="1" indent="-457200">
              <a:buFont typeface="Arial" panose="020B0604020202020204" pitchFamily="34" charset="0"/>
              <a:buChar char="•"/>
            </a:pPr>
            <a:r>
              <a:rPr lang="en-US" sz="2400" dirty="0">
                <a:solidFill>
                  <a:schemeClr val="bg1"/>
                </a:solidFill>
                <a:latin typeface="Raleway Medium" panose="020B0603030101060003" pitchFamily="34" charset="77"/>
              </a:rPr>
              <a:t>Environment variables</a:t>
            </a:r>
          </a:p>
          <a:p>
            <a:pPr marL="914400" lvl="1" indent="-457200">
              <a:buFont typeface="Arial" panose="020B0604020202020204" pitchFamily="34" charset="0"/>
              <a:buChar char="•"/>
            </a:pPr>
            <a:r>
              <a:rPr lang="en-US" sz="2400" dirty="0">
                <a:solidFill>
                  <a:schemeClr val="bg1"/>
                </a:solidFill>
                <a:latin typeface="Raleway Medium" panose="020B0603030101060003" pitchFamily="34" charset="77"/>
              </a:rPr>
              <a:t>Resource allowances (CPU, memory)</a:t>
            </a:r>
          </a:p>
          <a:p>
            <a:pPr marL="914400" lvl="1" indent="-457200">
              <a:buFont typeface="Arial" panose="020B0604020202020204" pitchFamily="34" charset="0"/>
              <a:buChar char="•"/>
            </a:pPr>
            <a:r>
              <a:rPr lang="en-US" sz="2400" dirty="0">
                <a:solidFill>
                  <a:schemeClr val="bg1"/>
                </a:solidFill>
                <a:latin typeface="Raleway Medium" panose="020B0603030101060003" pitchFamily="34" charset="77"/>
              </a:rPr>
              <a:t>Network info</a:t>
            </a:r>
          </a:p>
          <a:p>
            <a:pPr marL="914400" lvl="1" indent="-457200">
              <a:buFont typeface="Arial" panose="020B0604020202020204" pitchFamily="34" charset="0"/>
              <a:buChar char="•"/>
            </a:pPr>
            <a:r>
              <a:rPr lang="en-US" sz="2400" dirty="0">
                <a:solidFill>
                  <a:schemeClr val="bg1"/>
                </a:solidFill>
                <a:latin typeface="Raleway Medium" panose="020B0603030101060003" pitchFamily="34" charset="77"/>
              </a:rPr>
              <a:t>And much more</a:t>
            </a:r>
          </a:p>
          <a:p>
            <a:pPr marL="457200" indent="-4572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a:solidFill>
                  <a:prstClr val="white"/>
                </a:solidFill>
              </a:rPr>
              <a:t>docker – </a:t>
            </a:r>
            <a:r>
              <a:rPr lang="en-US" sz="6000" dirty="0">
                <a:solidFill>
                  <a:schemeClr val="accent3"/>
                </a:solidFill>
              </a:rPr>
              <a:t>a black box</a:t>
            </a:r>
            <a:endParaRPr lang="en-US" sz="6000" dirty="0"/>
          </a:p>
        </p:txBody>
      </p:sp>
    </p:spTree>
    <p:extLst>
      <p:ext uri="{BB962C8B-B14F-4D97-AF65-F5344CB8AC3E}">
        <p14:creationId xmlns:p14="http://schemas.microsoft.com/office/powerpoint/2010/main" val="209660948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Docker cli</a:t>
            </a:r>
            <a:endParaRPr lang="en-US" sz="9600" dirty="0"/>
          </a:p>
        </p:txBody>
      </p:sp>
      <p:pic>
        <p:nvPicPr>
          <p:cNvPr id="27" name="Picture 26">
            <a:extLst>
              <a:ext uri="{FF2B5EF4-FFF2-40B4-BE49-F238E27FC236}">
                <a16:creationId xmlns:a16="http://schemas.microsoft.com/office/drawing/2014/main" id="{F889C0F5-AC87-4C4E-974D-446515C88C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9618" y="2390608"/>
            <a:ext cx="2095500" cy="1803400"/>
          </a:xfrm>
          <a:prstGeom prst="rect">
            <a:avLst/>
          </a:prstGeom>
        </p:spPr>
      </p:pic>
    </p:spTree>
    <p:extLst>
      <p:ext uri="{BB962C8B-B14F-4D97-AF65-F5344CB8AC3E}">
        <p14:creationId xmlns:p14="http://schemas.microsoft.com/office/powerpoint/2010/main" val="117020970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11472"/>
            <a:ext cx="9398524" cy="6155531"/>
          </a:xfrm>
          <a:prstGeom prst="rect">
            <a:avLst/>
          </a:prstGeom>
          <a:noFill/>
        </p:spPr>
        <p:txBody>
          <a:bodyPr wrap="square" rtlCol="0">
            <a:spAutoFit/>
          </a:bodyPr>
          <a:lstStyle/>
          <a:p>
            <a:r>
              <a:rPr lang="en-US" sz="2000" dirty="0">
                <a:solidFill>
                  <a:schemeClr val="bg1"/>
                </a:solidFill>
                <a:latin typeface="Raleway Medium" panose="020B0603030101060003" pitchFamily="34" charset="77"/>
              </a:rPr>
              <a:t>Docker command line interface gives us everything we need to build, interact, inspect, and run containers and images. Many of the commands mimic Linux commands. All commands start with “docker”. </a:t>
            </a:r>
          </a:p>
          <a:p>
            <a:r>
              <a:rPr lang="en-US" sz="2000" dirty="0">
                <a:solidFill>
                  <a:schemeClr val="bg1"/>
                </a:solidFill>
                <a:latin typeface="Raleway Medium" panose="020B0603030101060003" pitchFamily="34" charset="77"/>
              </a:rPr>
              <a:t>Reference:</a:t>
            </a:r>
            <a:r>
              <a:rPr lang="en-US" sz="1600" dirty="0">
                <a:solidFill>
                  <a:schemeClr val="bg1"/>
                </a:solidFill>
                <a:latin typeface="Raleway Medium" panose="020B0603030101060003" pitchFamily="34" charset="77"/>
              </a:rPr>
              <a:t> https://</a:t>
            </a:r>
            <a:r>
              <a:rPr lang="en-US" sz="1600" dirty="0" err="1">
                <a:solidFill>
                  <a:schemeClr val="bg1"/>
                </a:solidFill>
                <a:latin typeface="Raleway Medium" panose="020B0603030101060003" pitchFamily="34" charset="77"/>
              </a:rPr>
              <a:t>docs.docker.com</a:t>
            </a:r>
            <a:r>
              <a:rPr lang="en-US" sz="1600" dirty="0">
                <a:solidFill>
                  <a:schemeClr val="bg1"/>
                </a:solidFill>
                <a:latin typeface="Raleway Medium" panose="020B0603030101060003" pitchFamily="34" charset="77"/>
              </a:rPr>
              <a:t>/edge/engine/reference/</a:t>
            </a:r>
            <a:r>
              <a:rPr lang="en-US" sz="1600" dirty="0" err="1">
                <a:solidFill>
                  <a:schemeClr val="bg1"/>
                </a:solidFill>
                <a:latin typeface="Raleway Medium" panose="020B0603030101060003" pitchFamily="34" charset="77"/>
              </a:rPr>
              <a:t>commandline</a:t>
            </a:r>
            <a:r>
              <a:rPr lang="en-US" sz="1600" dirty="0">
                <a:solidFill>
                  <a:schemeClr val="bg1"/>
                </a:solidFill>
                <a:latin typeface="Raleway Medium" panose="020B0603030101060003" pitchFamily="34" charset="77"/>
              </a:rPr>
              <a:t>/docker/</a:t>
            </a:r>
            <a:endParaRPr lang="en-US" sz="2000" dirty="0">
              <a:solidFill>
                <a:schemeClr val="bg1"/>
              </a:solidFill>
              <a:latin typeface="Raleway Medium" panose="020B0603030101060003" pitchFamily="34" charset="77"/>
            </a:endParaRPr>
          </a:p>
          <a:p>
            <a:endParaRPr lang="en-US" sz="2000" dirty="0">
              <a:solidFill>
                <a:schemeClr val="bg1"/>
              </a:solidFill>
              <a:latin typeface="Raleway Medium" panose="020B0603030101060003" pitchFamily="34" charset="77"/>
            </a:endParaRPr>
          </a:p>
          <a:p>
            <a:pPr marL="342900" indent="-342900">
              <a:buFont typeface="Arial" panose="020B0604020202020204" pitchFamily="34" charset="0"/>
              <a:buChar char="•"/>
            </a:pPr>
            <a:r>
              <a:rPr lang="en-US" sz="2000" dirty="0">
                <a:solidFill>
                  <a:schemeClr val="bg1"/>
                </a:solidFill>
                <a:latin typeface="Raleway Medium" panose="020B0603030101060003" pitchFamily="34" charset="77"/>
              </a:rPr>
              <a:t>Containers:</a:t>
            </a:r>
          </a:p>
          <a:p>
            <a:pPr marL="800100" lvl="1" indent="-342900">
              <a:buFont typeface="Arial" panose="020B0604020202020204" pitchFamily="34" charset="0"/>
              <a:buChar char="•"/>
            </a:pPr>
            <a:r>
              <a:rPr lang="en-US" sz="2000" dirty="0" err="1">
                <a:solidFill>
                  <a:schemeClr val="bg1"/>
                </a:solidFill>
                <a:latin typeface="Raleway Medium" panose="020B0603030101060003" pitchFamily="34" charset="77"/>
              </a:rPr>
              <a:t>ps</a:t>
            </a:r>
            <a:r>
              <a:rPr lang="en-US" sz="2000" dirty="0">
                <a:solidFill>
                  <a:schemeClr val="bg1"/>
                </a:solidFill>
                <a:latin typeface="Raleway Medium" panose="020B0603030101060003" pitchFamily="34" charset="77"/>
              </a:rPr>
              <a:t> – list running containers (include –a to see stopped containers)</a:t>
            </a:r>
          </a:p>
          <a:p>
            <a:pPr marL="800100" lvl="1" indent="-342900">
              <a:buFont typeface="Arial" panose="020B0604020202020204" pitchFamily="34" charset="0"/>
              <a:buChar char="•"/>
            </a:pPr>
            <a:r>
              <a:rPr lang="en-US" sz="2000" dirty="0" err="1">
                <a:solidFill>
                  <a:schemeClr val="bg1"/>
                </a:solidFill>
                <a:latin typeface="Raleway Medium" panose="020B0603030101060003" pitchFamily="34" charset="77"/>
              </a:rPr>
              <a:t>rm</a:t>
            </a:r>
            <a:r>
              <a:rPr lang="en-US" sz="2000" dirty="0">
                <a:solidFill>
                  <a:schemeClr val="bg1"/>
                </a:solidFill>
                <a:latin typeface="Raleway Medium" panose="020B0603030101060003" pitchFamily="34" charset="77"/>
              </a:rPr>
              <a:t> – remove container</a:t>
            </a:r>
          </a:p>
          <a:p>
            <a:pPr marL="800100" lvl="1" indent="-342900">
              <a:buFont typeface="Arial" panose="020B0604020202020204" pitchFamily="34" charset="0"/>
              <a:buChar char="•"/>
            </a:pPr>
            <a:r>
              <a:rPr lang="en-US" sz="2000" dirty="0">
                <a:solidFill>
                  <a:schemeClr val="bg1"/>
                </a:solidFill>
                <a:latin typeface="Raleway Medium" panose="020B0603030101060003" pitchFamily="34" charset="77"/>
              </a:rPr>
              <a:t>inspect – inspect running container</a:t>
            </a:r>
          </a:p>
          <a:p>
            <a:pPr marL="800100" lvl="1" indent="-342900">
              <a:buFont typeface="Arial" panose="020B0604020202020204" pitchFamily="34" charset="0"/>
              <a:buChar char="•"/>
            </a:pPr>
            <a:r>
              <a:rPr lang="en-US" sz="2000" dirty="0">
                <a:solidFill>
                  <a:schemeClr val="bg1"/>
                </a:solidFill>
                <a:latin typeface="Raleway Medium" panose="020B0603030101060003" pitchFamily="34" charset="77"/>
              </a:rPr>
              <a:t>start – start a stopped container</a:t>
            </a:r>
          </a:p>
          <a:p>
            <a:pPr marL="800100" lvl="1" indent="-342900">
              <a:buFont typeface="Arial" panose="020B0604020202020204" pitchFamily="34" charset="0"/>
              <a:buChar char="•"/>
            </a:pPr>
            <a:r>
              <a:rPr lang="en-US" sz="2000" dirty="0">
                <a:solidFill>
                  <a:schemeClr val="bg1"/>
                </a:solidFill>
                <a:latin typeface="Raleway Medium" panose="020B0603030101060003" pitchFamily="34" charset="77"/>
              </a:rPr>
              <a:t>stop – stop running container</a:t>
            </a:r>
          </a:p>
          <a:p>
            <a:pPr marL="800100" lvl="1" indent="-342900">
              <a:buFont typeface="Arial" panose="020B0604020202020204" pitchFamily="34" charset="0"/>
              <a:buChar char="•"/>
            </a:pPr>
            <a:r>
              <a:rPr lang="en-US" sz="2000" dirty="0">
                <a:solidFill>
                  <a:schemeClr val="bg1"/>
                </a:solidFill>
                <a:latin typeface="Raleway Medium" panose="020B0603030101060003" pitchFamily="34" charset="77"/>
              </a:rPr>
              <a:t>restart – restart a container</a:t>
            </a:r>
          </a:p>
          <a:p>
            <a:pPr marL="800100" lvl="1" indent="-342900">
              <a:buFont typeface="Arial" panose="020B0604020202020204" pitchFamily="34" charset="0"/>
              <a:buChar char="•"/>
            </a:pPr>
            <a:r>
              <a:rPr lang="en-US" sz="2000" dirty="0" err="1">
                <a:solidFill>
                  <a:schemeClr val="bg1"/>
                </a:solidFill>
                <a:latin typeface="Raleway Medium" panose="020B0603030101060003" pitchFamily="34" charset="77"/>
              </a:rPr>
              <a:t>cp</a:t>
            </a:r>
            <a:r>
              <a:rPr lang="en-US" sz="2000" dirty="0">
                <a:solidFill>
                  <a:schemeClr val="bg1"/>
                </a:solidFill>
                <a:latin typeface="Raleway Medium" panose="020B0603030101060003" pitchFamily="34" charset="77"/>
              </a:rPr>
              <a:t> – copy files to/from a container to local filesystem</a:t>
            </a:r>
          </a:p>
          <a:p>
            <a:pPr marL="800100" lvl="1" indent="-342900">
              <a:buFont typeface="Arial" panose="020B0604020202020204" pitchFamily="34" charset="0"/>
              <a:buChar char="•"/>
            </a:pPr>
            <a:r>
              <a:rPr lang="en-US" sz="2000" dirty="0">
                <a:solidFill>
                  <a:schemeClr val="bg1"/>
                </a:solidFill>
                <a:latin typeface="Raleway Medium" panose="020B0603030101060003" pitchFamily="34" charset="77"/>
              </a:rPr>
              <a:t>logs – show the console output from a container</a:t>
            </a:r>
          </a:p>
          <a:p>
            <a:pPr marL="800100" lvl="1" indent="-342900">
              <a:buFont typeface="Arial" panose="020B0604020202020204" pitchFamily="34" charset="0"/>
              <a:buChar char="•"/>
            </a:pPr>
            <a:endParaRPr lang="en-US"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a:solidFill>
                  <a:prstClr val="white"/>
                </a:solidFill>
              </a:rPr>
              <a:t>Docker cli</a:t>
            </a:r>
            <a:endParaRPr lang="en-US" sz="6000" dirty="0"/>
          </a:p>
        </p:txBody>
      </p:sp>
    </p:spTree>
    <p:extLst>
      <p:ext uri="{BB962C8B-B14F-4D97-AF65-F5344CB8AC3E}">
        <p14:creationId xmlns:p14="http://schemas.microsoft.com/office/powerpoint/2010/main" val="330425419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4401205"/>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latin typeface="Raleway Medium" panose="020B0603030101060003" pitchFamily="34" charset="77"/>
              </a:rPr>
              <a:t>Images:</a:t>
            </a:r>
          </a:p>
          <a:p>
            <a:pPr marL="800100" lvl="1" indent="-342900">
              <a:buFont typeface="Arial" panose="020B0604020202020204" pitchFamily="34" charset="0"/>
              <a:buChar char="•"/>
            </a:pPr>
            <a:r>
              <a:rPr lang="en-US" sz="2000" dirty="0">
                <a:solidFill>
                  <a:schemeClr val="bg1"/>
                </a:solidFill>
                <a:latin typeface="Raleway Medium" panose="020B0603030101060003" pitchFamily="34" charset="77"/>
              </a:rPr>
              <a:t>build – build an image from </a:t>
            </a:r>
            <a:r>
              <a:rPr lang="en-US" sz="2000" dirty="0" err="1">
                <a:solidFill>
                  <a:schemeClr val="bg1"/>
                </a:solidFill>
                <a:latin typeface="Raleway Medium" panose="020B0603030101060003" pitchFamily="34" charset="77"/>
              </a:rPr>
              <a:t>Dockerfile</a:t>
            </a:r>
            <a:endParaRPr lang="en-US" sz="2000" dirty="0">
              <a:solidFill>
                <a:schemeClr val="bg1"/>
              </a:solidFill>
              <a:latin typeface="Raleway Medium" panose="020B0603030101060003" pitchFamily="34" charset="77"/>
            </a:endParaRPr>
          </a:p>
          <a:p>
            <a:pPr marL="800100" lvl="1" indent="-342900">
              <a:buFont typeface="Arial" panose="020B0604020202020204" pitchFamily="34" charset="0"/>
              <a:buChar char="•"/>
            </a:pPr>
            <a:r>
              <a:rPr lang="en-US" sz="2000" dirty="0">
                <a:solidFill>
                  <a:schemeClr val="bg1"/>
                </a:solidFill>
                <a:latin typeface="Raleway Medium" panose="020B0603030101060003" pitchFamily="34" charset="77"/>
              </a:rPr>
              <a:t>images – show images</a:t>
            </a:r>
          </a:p>
          <a:p>
            <a:pPr marL="800100" lvl="1" indent="-342900">
              <a:buFont typeface="Arial" panose="020B0604020202020204" pitchFamily="34" charset="0"/>
              <a:buChar char="•"/>
            </a:pPr>
            <a:r>
              <a:rPr lang="en-US" sz="2000" dirty="0" err="1">
                <a:solidFill>
                  <a:schemeClr val="bg1"/>
                </a:solidFill>
                <a:latin typeface="Raleway Medium" panose="020B0603030101060003" pitchFamily="34" charset="77"/>
              </a:rPr>
              <a:t>rmi</a:t>
            </a:r>
            <a:r>
              <a:rPr lang="en-US" sz="2000" dirty="0">
                <a:solidFill>
                  <a:schemeClr val="bg1"/>
                </a:solidFill>
                <a:latin typeface="Raleway Medium" panose="020B0603030101060003" pitchFamily="34" charset="77"/>
              </a:rPr>
              <a:t> – remove image</a:t>
            </a:r>
          </a:p>
          <a:p>
            <a:pPr marL="800100" lvl="1" indent="-342900">
              <a:buFont typeface="Arial" panose="020B0604020202020204" pitchFamily="34" charset="0"/>
              <a:buChar char="•"/>
            </a:pPr>
            <a:r>
              <a:rPr lang="en-US" sz="2000" dirty="0">
                <a:solidFill>
                  <a:schemeClr val="bg1"/>
                </a:solidFill>
                <a:latin typeface="Raleway Medium" panose="020B0603030101060003" pitchFamily="34" charset="77"/>
              </a:rPr>
              <a:t>run – run a container from an image</a:t>
            </a:r>
          </a:p>
          <a:p>
            <a:pPr marL="1257300" lvl="2" indent="-342900">
              <a:buFont typeface="Arial" panose="020B0604020202020204" pitchFamily="34" charset="0"/>
              <a:buChar char="•"/>
            </a:pPr>
            <a:r>
              <a:rPr lang="en-US" sz="2000" dirty="0">
                <a:solidFill>
                  <a:schemeClr val="bg1"/>
                </a:solidFill>
                <a:latin typeface="Raleway Medium" panose="020B0603030101060003" pitchFamily="34" charset="77"/>
              </a:rPr>
              <a:t>-d – detached</a:t>
            </a:r>
          </a:p>
          <a:p>
            <a:pPr marL="1257300" lvl="2" indent="-342900">
              <a:buFont typeface="Arial" panose="020B0604020202020204" pitchFamily="34" charset="0"/>
              <a:buChar char="•"/>
            </a:pPr>
            <a:r>
              <a:rPr lang="en-US" sz="2000" dirty="0">
                <a:solidFill>
                  <a:schemeClr val="bg1"/>
                </a:solidFill>
                <a:latin typeface="Raleway Medium" panose="020B0603030101060003" pitchFamily="34" charset="77"/>
              </a:rPr>
              <a:t>-p – port mapping</a:t>
            </a:r>
          </a:p>
          <a:p>
            <a:pPr marL="1257300" lvl="2" indent="-342900">
              <a:buFont typeface="Arial" panose="020B0604020202020204" pitchFamily="34" charset="0"/>
              <a:buChar char="•"/>
            </a:pPr>
            <a:r>
              <a:rPr lang="en-US" sz="2000" dirty="0">
                <a:solidFill>
                  <a:schemeClr val="bg1"/>
                </a:solidFill>
                <a:latin typeface="Raleway Medium" panose="020B0603030101060003" pitchFamily="34" charset="77"/>
              </a:rPr>
              <a:t>-it – interactive (gets you a command line in the container)</a:t>
            </a:r>
          </a:p>
          <a:p>
            <a:pPr marL="1257300" lvl="2" indent="-342900">
              <a:buFont typeface="Arial" panose="020B0604020202020204" pitchFamily="34" charset="0"/>
              <a:buChar char="•"/>
            </a:pPr>
            <a:r>
              <a:rPr lang="en-US" sz="2000" dirty="0">
                <a:solidFill>
                  <a:schemeClr val="bg1"/>
                </a:solidFill>
                <a:latin typeface="Raleway Medium" panose="020B0603030101060003" pitchFamily="34" charset="77"/>
              </a:rPr>
              <a:t>--name – assign a name</a:t>
            </a:r>
          </a:p>
          <a:p>
            <a:pPr marL="1257300" lvl="2" indent="-342900">
              <a:buFont typeface="Arial" panose="020B0604020202020204" pitchFamily="34" charset="0"/>
              <a:buChar char="•"/>
            </a:pPr>
            <a:r>
              <a:rPr lang="en-US" sz="2000" dirty="0">
                <a:solidFill>
                  <a:schemeClr val="bg1"/>
                </a:solidFill>
                <a:latin typeface="Raleway Medium" panose="020B0603030101060003" pitchFamily="34" charset="77"/>
              </a:rPr>
              <a:t>-e – environment variable</a:t>
            </a:r>
          </a:p>
          <a:p>
            <a:pPr marL="1257300" lvl="2" indent="-342900">
              <a:buFont typeface="Arial" panose="020B0604020202020204" pitchFamily="34" charset="0"/>
              <a:buChar char="•"/>
            </a:pPr>
            <a:r>
              <a:rPr lang="en-US" sz="2000" dirty="0">
                <a:solidFill>
                  <a:schemeClr val="bg1"/>
                </a:solidFill>
                <a:latin typeface="Raleway Medium" panose="020B0603030101060003" pitchFamily="34" charset="77"/>
              </a:rPr>
              <a:t>-v – volume mapping</a:t>
            </a:r>
          </a:p>
          <a:p>
            <a:pPr marL="800100" lvl="1" indent="-342900">
              <a:buFont typeface="Arial" panose="020B0604020202020204" pitchFamily="34" charset="0"/>
              <a:buChar char="•"/>
            </a:pPr>
            <a:r>
              <a:rPr lang="en-US" sz="2000" dirty="0">
                <a:solidFill>
                  <a:schemeClr val="bg1"/>
                </a:solidFill>
                <a:latin typeface="Raleway Medium" panose="020B0603030101060003" pitchFamily="34" charset="77"/>
              </a:rPr>
              <a:t>push – push the image to a repo</a:t>
            </a:r>
          </a:p>
          <a:p>
            <a:pPr marL="800100" lvl="1" indent="-342900">
              <a:buFont typeface="Arial" panose="020B0604020202020204" pitchFamily="34" charset="0"/>
              <a:buChar char="•"/>
            </a:pPr>
            <a:r>
              <a:rPr lang="en-US" sz="2000" dirty="0">
                <a:solidFill>
                  <a:schemeClr val="bg1"/>
                </a:solidFill>
                <a:latin typeface="Raleway Medium" panose="020B0603030101060003" pitchFamily="34" charset="77"/>
              </a:rPr>
              <a:t>pull – pull an image from a repo</a:t>
            </a:r>
          </a:p>
          <a:p>
            <a:pPr marL="800100" lvl="1" indent="-342900">
              <a:buFont typeface="Arial" panose="020B0604020202020204" pitchFamily="34" charset="0"/>
              <a:buChar char="•"/>
            </a:pPr>
            <a:r>
              <a:rPr lang="en-US" sz="2000" dirty="0">
                <a:solidFill>
                  <a:schemeClr val="bg1"/>
                </a:solidFill>
                <a:latin typeface="Raleway Medium" panose="020B0603030101060003" pitchFamily="34" charset="77"/>
              </a:rPr>
              <a:t>tag – tag an image</a:t>
            </a: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a:solidFill>
                  <a:prstClr val="white"/>
                </a:solidFill>
              </a:rPr>
              <a:t>Docker cli</a:t>
            </a:r>
            <a:endParaRPr lang="en-US" sz="6000" dirty="0"/>
          </a:p>
        </p:txBody>
      </p:sp>
    </p:spTree>
    <p:extLst>
      <p:ext uri="{BB962C8B-B14F-4D97-AF65-F5344CB8AC3E}">
        <p14:creationId xmlns:p14="http://schemas.microsoft.com/office/powerpoint/2010/main" val="106882321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5570756"/>
          </a:xfrm>
          <a:prstGeom prst="rect">
            <a:avLst/>
          </a:prstGeom>
          <a:noFill/>
        </p:spPr>
        <p:txBody>
          <a:bodyPr wrap="square" rtlCol="0">
            <a:spAutoFit/>
          </a:bodyPr>
          <a:lstStyle/>
          <a:p>
            <a:r>
              <a:rPr lang="en-US" sz="2400" dirty="0">
                <a:solidFill>
                  <a:schemeClr val="bg1"/>
                </a:solidFill>
                <a:latin typeface="Raleway Medium" panose="020B0603030101060003" pitchFamily="34" charset="77"/>
              </a:rPr>
              <a:t>One command you’ll use a lot is docker run. Let’s talk about a few important concepts.</a:t>
            </a:r>
          </a:p>
          <a:p>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Mappings – the left side is the host, the right is the container. This applies to ports, volumes, etc.</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Detached and interactive modes.</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Naming containers</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If an image doesn’t exist on the host yet, it will be pulled before running.</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Run is a shortcut operation for:</a:t>
            </a:r>
          </a:p>
          <a:p>
            <a:pPr marL="800100" lvl="1" indent="-342900">
              <a:buFont typeface="Arial" panose="020B0604020202020204" pitchFamily="34" charset="0"/>
              <a:buChar char="•"/>
            </a:pPr>
            <a:r>
              <a:rPr lang="en-US" sz="2400" dirty="0">
                <a:solidFill>
                  <a:schemeClr val="bg1"/>
                </a:solidFill>
                <a:latin typeface="Raleway Medium" panose="020B0603030101060003" pitchFamily="34" charset="77"/>
              </a:rPr>
              <a:t>Docker pull &lt;image&gt;</a:t>
            </a:r>
          </a:p>
          <a:p>
            <a:pPr marL="800100" lvl="1" indent="-342900">
              <a:buFont typeface="Arial" panose="020B0604020202020204" pitchFamily="34" charset="0"/>
              <a:buChar char="•"/>
            </a:pPr>
            <a:r>
              <a:rPr lang="en-US" sz="2400" dirty="0">
                <a:solidFill>
                  <a:schemeClr val="bg1"/>
                </a:solidFill>
                <a:latin typeface="Raleway Medium" panose="020B0603030101060003" pitchFamily="34" charset="77"/>
              </a:rPr>
              <a:t>Docker create &lt;image&gt;</a:t>
            </a:r>
          </a:p>
          <a:p>
            <a:pPr marL="800100" lvl="1" indent="-342900">
              <a:buFont typeface="Arial" panose="020B0604020202020204" pitchFamily="34" charset="0"/>
              <a:buChar char="•"/>
            </a:pPr>
            <a:r>
              <a:rPr lang="en-US" sz="2400" dirty="0">
                <a:solidFill>
                  <a:schemeClr val="bg1"/>
                </a:solidFill>
                <a:latin typeface="Raleway Medium" panose="020B0603030101060003" pitchFamily="34" charset="77"/>
              </a:rPr>
              <a:t>Docker start &lt;container&gt;</a:t>
            </a:r>
          </a:p>
          <a:p>
            <a:pPr marL="342900" indent="-342900">
              <a:buFont typeface="Arial" panose="020B0604020202020204" pitchFamily="34" charset="0"/>
              <a:buChar char="•"/>
            </a:pPr>
            <a:r>
              <a:rPr lang="en-US" sz="2000" dirty="0">
                <a:solidFill>
                  <a:schemeClr val="bg1"/>
                </a:solidFill>
                <a:latin typeface="Courier New" panose="02070309020205020404" pitchFamily="49" charset="0"/>
                <a:cs typeface="Courier New" panose="02070309020205020404" pitchFamily="49" charset="0"/>
              </a:rPr>
              <a:t>docker run –d –p &lt;host&gt;:&lt;container&gt; --name=&lt;name&gt; &lt;image&gt;</a:t>
            </a:r>
            <a:endParaRPr lang="en-US" sz="2400" dirty="0">
              <a:solidFill>
                <a:schemeClr val="bg1"/>
              </a:solidFill>
              <a:latin typeface="Courier New" panose="02070309020205020404" pitchFamily="49" charset="0"/>
              <a:cs typeface="Courier New" panose="02070309020205020404" pitchFamily="49" charset="0"/>
            </a:endParaRPr>
          </a:p>
          <a:p>
            <a:pPr marL="800100" lvl="1" indent="-34290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a:solidFill>
                  <a:prstClr val="white"/>
                </a:solidFill>
              </a:rPr>
              <a:t>docker – </a:t>
            </a:r>
            <a:r>
              <a:rPr lang="en-US" sz="6000" dirty="0">
                <a:solidFill>
                  <a:schemeClr val="accent3"/>
                </a:solidFill>
              </a:rPr>
              <a:t>running containers</a:t>
            </a:r>
          </a:p>
        </p:txBody>
      </p:sp>
    </p:spTree>
    <p:extLst>
      <p:ext uri="{BB962C8B-B14F-4D97-AF65-F5344CB8AC3E}">
        <p14:creationId xmlns:p14="http://schemas.microsoft.com/office/powerpoint/2010/main" val="24252158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010" y="4016920"/>
            <a:ext cx="11175647" cy="609600"/>
          </a:xfrm>
        </p:spPr>
        <p:txBody>
          <a:bodyPr>
            <a:normAutofit fontScale="90000"/>
          </a:bodyPr>
          <a:lstStyle/>
          <a:p>
            <a:r>
              <a:rPr lang="en-US" dirty="0">
                <a:solidFill>
                  <a:schemeClr val="bg1"/>
                </a:solidFill>
              </a:rPr>
              <a:t>Jenkins</a:t>
            </a:r>
            <a:endParaRPr lang="en-US" dirty="0"/>
          </a:p>
        </p:txBody>
      </p:sp>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Docker: lab</a:t>
            </a:r>
            <a:endParaRPr lang="en-US" sz="9600" dirty="0"/>
          </a:p>
        </p:txBody>
      </p:sp>
      <p:pic>
        <p:nvPicPr>
          <p:cNvPr id="27" name="Picture 26">
            <a:extLst>
              <a:ext uri="{FF2B5EF4-FFF2-40B4-BE49-F238E27FC236}">
                <a16:creationId xmlns:a16="http://schemas.microsoft.com/office/drawing/2014/main" id="{F459FE47-1FC8-F749-9D2A-BB5D52AD02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325" y="2343474"/>
            <a:ext cx="2095500" cy="1803400"/>
          </a:xfrm>
          <a:prstGeom prst="rect">
            <a:avLst/>
          </a:prstGeom>
        </p:spPr>
      </p:pic>
    </p:spTree>
    <p:extLst>
      <p:ext uri="{BB962C8B-B14F-4D97-AF65-F5344CB8AC3E}">
        <p14:creationId xmlns:p14="http://schemas.microsoft.com/office/powerpoint/2010/main" val="1491319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400" fill="hold"/>
                                        <p:tgtEl>
                                          <p:spTgt spid="2"/>
                                        </p:tgtEl>
                                        <p:attrNameLst>
                                          <p:attrName>ppt_x</p:attrName>
                                        </p:attrNameLst>
                                      </p:cBhvr>
                                      <p:tavLst>
                                        <p:tav tm="0">
                                          <p:val>
                                            <p:strVal val="#ppt_x"/>
                                          </p:val>
                                        </p:tav>
                                        <p:tav tm="100000">
                                          <p:val>
                                            <p:strVal val="#ppt_x"/>
                                          </p:val>
                                        </p:tav>
                                      </p:tavLst>
                                    </p:anim>
                                    <p:anim calcmode="lin" valueType="num">
                                      <p:cBhvr additive="base">
                                        <p:cTn id="8" dur="4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400"/>
                            </p:stCondLst>
                            <p:childTnLst>
                              <p:par>
                                <p:cTn id="10" presetID="2" presetClass="entr" presetSubtype="4"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ppt_x"/>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4154984"/>
          </a:xfrm>
          <a:prstGeom prst="rect">
            <a:avLst/>
          </a:prstGeom>
          <a:noFill/>
        </p:spPr>
        <p:txBody>
          <a:bodyPr wrap="square" rtlCol="0">
            <a:spAutoFit/>
          </a:bodyPr>
          <a:lstStyle/>
          <a:p>
            <a:r>
              <a:rPr lang="en-US" sz="2400" dirty="0">
                <a:solidFill>
                  <a:schemeClr val="bg1"/>
                </a:solidFill>
                <a:latin typeface="Raleway Medium" panose="020B0603030101060003" pitchFamily="34" charset="77"/>
              </a:rPr>
              <a:t>Let’s get a crash course on spinning up Docker containers. I have not provided the commands to do this. You’ll find it in the image page on Docker Hub!</a:t>
            </a:r>
          </a:p>
          <a:p>
            <a:endParaRPr lang="en-US" sz="2400" dirty="0">
              <a:solidFill>
                <a:schemeClr val="bg1"/>
              </a:solidFill>
              <a:latin typeface="Raleway Medium" panose="020B0603030101060003" pitchFamily="34" charset="77"/>
            </a:endParaRPr>
          </a:p>
          <a:p>
            <a:r>
              <a:rPr lang="en-US" sz="2400" dirty="0">
                <a:solidFill>
                  <a:schemeClr val="bg1"/>
                </a:solidFill>
                <a:latin typeface="Raleway Medium" panose="020B0603030101060003" pitchFamily="34" charset="77"/>
              </a:rPr>
              <a:t>Let’s run a container of the Jenkins image on our local machines.</a:t>
            </a:r>
          </a:p>
          <a:p>
            <a:pPr marL="285750" indent="-285750">
              <a:buFont typeface="Arial" panose="020B0604020202020204" pitchFamily="34" charset="0"/>
              <a:buChar char="•"/>
            </a:pPr>
            <a:r>
              <a:rPr lang="en-US" sz="2400" dirty="0">
                <a:solidFill>
                  <a:schemeClr val="bg1"/>
                </a:solidFill>
                <a:latin typeface="Raleway Medium" panose="020B0603030101060003" pitchFamily="34" charset="77"/>
              </a:rPr>
              <a:t>Find the image on Docker Hub – review the instructions</a:t>
            </a:r>
          </a:p>
          <a:p>
            <a:pPr marL="285750" indent="-285750">
              <a:buFont typeface="Arial" panose="020B0604020202020204" pitchFamily="34" charset="0"/>
              <a:buChar char="•"/>
            </a:pPr>
            <a:r>
              <a:rPr lang="en-US" sz="2400" dirty="0">
                <a:solidFill>
                  <a:schemeClr val="bg1"/>
                </a:solidFill>
                <a:latin typeface="Raleway Medium" panose="020B0603030101060003" pitchFamily="34" charset="77"/>
              </a:rPr>
              <a:t>Run the image locally</a:t>
            </a:r>
          </a:p>
          <a:p>
            <a:pPr marL="285750" indent="-285750">
              <a:buFont typeface="Arial" panose="020B0604020202020204" pitchFamily="34" charset="0"/>
              <a:buChar char="•"/>
            </a:pPr>
            <a:r>
              <a:rPr lang="en-US" sz="2400" dirty="0">
                <a:solidFill>
                  <a:schemeClr val="bg1"/>
                </a:solidFill>
                <a:latin typeface="Raleway Medium" panose="020B0603030101060003" pitchFamily="34" charset="77"/>
              </a:rPr>
              <a:t>Bring up the UI in your browser</a:t>
            </a:r>
          </a:p>
          <a:p>
            <a:pPr marL="285750" indent="-285750">
              <a:buFont typeface="Arial" panose="020B0604020202020204" pitchFamily="34" charset="0"/>
              <a:buChar char="•"/>
            </a:pPr>
            <a:r>
              <a:rPr lang="en-US" sz="2400" dirty="0">
                <a:solidFill>
                  <a:schemeClr val="bg1"/>
                </a:solidFill>
                <a:latin typeface="Raleway Medium" panose="020B0603030101060003" pitchFamily="34" charset="77"/>
              </a:rPr>
              <a:t>Inspect the logs for the key to login</a:t>
            </a:r>
          </a:p>
          <a:p>
            <a:pPr marL="285750" indent="-285750">
              <a:buFont typeface="Arial" panose="020B0604020202020204" pitchFamily="34" charset="0"/>
              <a:buChar char="•"/>
            </a:pPr>
            <a:r>
              <a:rPr lang="en-US" sz="2400" dirty="0">
                <a:solidFill>
                  <a:schemeClr val="bg1"/>
                </a:solidFill>
                <a:latin typeface="Raleway Medium" panose="020B0603030101060003" pitchFamily="34" charset="77"/>
              </a:rPr>
              <a:t>Now spin up a new Jenkins container while the old one is still running. Then try to connect to it as well with a browser.</a:t>
            </a: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a:solidFill>
                  <a:prstClr val="white"/>
                </a:solidFill>
              </a:rPr>
              <a:t>docker – </a:t>
            </a:r>
            <a:r>
              <a:rPr lang="en-US" sz="6000" dirty="0">
                <a:solidFill>
                  <a:schemeClr val="accent3"/>
                </a:solidFill>
              </a:rPr>
              <a:t>Jenkins lab</a:t>
            </a:r>
          </a:p>
        </p:txBody>
      </p:sp>
    </p:spTree>
    <p:extLst>
      <p:ext uri="{BB962C8B-B14F-4D97-AF65-F5344CB8AC3E}">
        <p14:creationId xmlns:p14="http://schemas.microsoft.com/office/powerpoint/2010/main" val="282298430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010" y="4016920"/>
            <a:ext cx="11175647" cy="609600"/>
          </a:xfrm>
        </p:spPr>
        <p:txBody>
          <a:bodyPr>
            <a:normAutofit fontScale="90000"/>
          </a:bodyPr>
          <a:lstStyle/>
          <a:p>
            <a:r>
              <a:rPr lang="en-US" dirty="0" err="1">
                <a:solidFill>
                  <a:schemeClr val="bg1"/>
                </a:solidFill>
              </a:rPr>
              <a:t>mysql</a:t>
            </a:r>
            <a:endParaRPr lang="en-US" dirty="0"/>
          </a:p>
        </p:txBody>
      </p:sp>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Docker: lab</a:t>
            </a:r>
            <a:endParaRPr lang="en-US" sz="9600" dirty="0"/>
          </a:p>
        </p:txBody>
      </p:sp>
      <p:pic>
        <p:nvPicPr>
          <p:cNvPr id="27" name="Picture 26">
            <a:extLst>
              <a:ext uri="{FF2B5EF4-FFF2-40B4-BE49-F238E27FC236}">
                <a16:creationId xmlns:a16="http://schemas.microsoft.com/office/drawing/2014/main" id="{F459FE47-1FC8-F749-9D2A-BB5D52AD02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325" y="2343474"/>
            <a:ext cx="2095500" cy="1803400"/>
          </a:xfrm>
          <a:prstGeom prst="rect">
            <a:avLst/>
          </a:prstGeom>
        </p:spPr>
      </p:pic>
    </p:spTree>
    <p:extLst>
      <p:ext uri="{BB962C8B-B14F-4D97-AF65-F5344CB8AC3E}">
        <p14:creationId xmlns:p14="http://schemas.microsoft.com/office/powerpoint/2010/main" val="362873752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400" fill="hold"/>
                                        <p:tgtEl>
                                          <p:spTgt spid="2"/>
                                        </p:tgtEl>
                                        <p:attrNameLst>
                                          <p:attrName>ppt_x</p:attrName>
                                        </p:attrNameLst>
                                      </p:cBhvr>
                                      <p:tavLst>
                                        <p:tav tm="0">
                                          <p:val>
                                            <p:strVal val="#ppt_x"/>
                                          </p:val>
                                        </p:tav>
                                        <p:tav tm="100000">
                                          <p:val>
                                            <p:strVal val="#ppt_x"/>
                                          </p:val>
                                        </p:tav>
                                      </p:tavLst>
                                    </p:anim>
                                    <p:anim calcmode="lin" valueType="num">
                                      <p:cBhvr additive="base">
                                        <p:cTn id="8" dur="4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400"/>
                            </p:stCondLst>
                            <p:childTnLst>
                              <p:par>
                                <p:cTn id="10" presetID="2" presetClass="entr" presetSubtype="4"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ppt_x"/>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images.unsplash.com/photo-1443962481408-7b8e3a0a3ddf?fit=crop&amp;fm=jpg&amp;h=950&amp;ixlib=rb-0.3.5&amp;q=80&amp;w=1925"/>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r="12147"/>
          <a:stretch/>
        </p:blipFill>
        <p:spPr bwMode="auto">
          <a:xfrm>
            <a:off x="0" y="1092"/>
            <a:ext cx="12206689" cy="6856908"/>
          </a:xfrm>
          <a:prstGeom prst="rect">
            <a:avLst/>
          </a:prstGeom>
          <a:noFill/>
          <a:extLst>
            <a:ext uri="{909E8E84-426E-40DD-AFC4-6F175D3DCCD1}">
              <a14:hiddenFill xmlns:a14="http://schemas.microsoft.com/office/drawing/2010/main">
                <a:solidFill>
                  <a:srgbClr val="FFFFFF"/>
                </a:solidFill>
              </a14:hiddenFill>
            </a:ext>
          </a:extLst>
        </p:spPr>
      </p:pic>
      <p:sp>
        <p:nvSpPr>
          <p:cNvPr id="19" name="AutoShape 30"/>
          <p:cNvSpPr>
            <a:spLocks/>
          </p:cNvSpPr>
          <p:nvPr/>
        </p:nvSpPr>
        <p:spPr bwMode="auto">
          <a:xfrm>
            <a:off x="-1" y="0"/>
            <a:ext cx="12206689" cy="685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60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grpSp>
        <p:nvGrpSpPr>
          <p:cNvPr id="254" name="Group 253"/>
          <p:cNvGrpSpPr/>
          <p:nvPr/>
        </p:nvGrpSpPr>
        <p:grpSpPr>
          <a:xfrm>
            <a:off x="3226333" y="615371"/>
            <a:ext cx="5739335" cy="5680926"/>
            <a:chOff x="3247911" y="615371"/>
            <a:chExt cx="5739335" cy="5680926"/>
          </a:xfrm>
        </p:grpSpPr>
        <p:sp>
          <p:nvSpPr>
            <p:cNvPr id="239" name="Freeform 238"/>
            <p:cNvSpPr/>
            <p:nvPr/>
          </p:nvSpPr>
          <p:spPr>
            <a:xfrm>
              <a:off x="3247911" y="615371"/>
              <a:ext cx="5739335" cy="5680926"/>
            </a:xfrm>
            <a:custGeom>
              <a:avLst/>
              <a:gdLst>
                <a:gd name="connsiteX0" fmla="*/ 2514601 w 5029200"/>
                <a:gd name="connsiteY0" fmla="*/ 458626 h 5029200"/>
                <a:gd name="connsiteX1" fmla="*/ 458626 w 5029200"/>
                <a:gd name="connsiteY1" fmla="*/ 2514601 h 5029200"/>
                <a:gd name="connsiteX2" fmla="*/ 2514601 w 5029200"/>
                <a:gd name="connsiteY2" fmla="*/ 4570576 h 5029200"/>
                <a:gd name="connsiteX3" fmla="*/ 4570576 w 5029200"/>
                <a:gd name="connsiteY3" fmla="*/ 2514601 h 5029200"/>
                <a:gd name="connsiteX4" fmla="*/ 2514601 w 5029200"/>
                <a:gd name="connsiteY4" fmla="*/ 458626 h 5029200"/>
                <a:gd name="connsiteX5" fmla="*/ 2514600 w 5029200"/>
                <a:gd name="connsiteY5" fmla="*/ 0 h 5029200"/>
                <a:gd name="connsiteX6" fmla="*/ 5029200 w 5029200"/>
                <a:gd name="connsiteY6" fmla="*/ 2514600 h 5029200"/>
                <a:gd name="connsiteX7" fmla="*/ 2514600 w 5029200"/>
                <a:gd name="connsiteY7" fmla="*/ 5029200 h 5029200"/>
                <a:gd name="connsiteX8" fmla="*/ 0 w 5029200"/>
                <a:gd name="connsiteY8" fmla="*/ 2514600 h 5029200"/>
                <a:gd name="connsiteX9" fmla="*/ 2514600 w 5029200"/>
                <a:gd name="connsiteY9" fmla="*/ 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9200" h="5029200">
                  <a:moveTo>
                    <a:pt x="2514601" y="458626"/>
                  </a:moveTo>
                  <a:cubicBezTo>
                    <a:pt x="1379117" y="458626"/>
                    <a:pt x="458626" y="1379117"/>
                    <a:pt x="458626" y="2514601"/>
                  </a:cubicBezTo>
                  <a:cubicBezTo>
                    <a:pt x="458626" y="3650085"/>
                    <a:pt x="1379117" y="4570576"/>
                    <a:pt x="2514601" y="4570576"/>
                  </a:cubicBezTo>
                  <a:cubicBezTo>
                    <a:pt x="3650085" y="4570576"/>
                    <a:pt x="4570576" y="3650085"/>
                    <a:pt x="4570576" y="2514601"/>
                  </a:cubicBezTo>
                  <a:cubicBezTo>
                    <a:pt x="4570576" y="1379117"/>
                    <a:pt x="3650085" y="458626"/>
                    <a:pt x="2514601" y="458626"/>
                  </a:cubicBezTo>
                  <a:close/>
                  <a:moveTo>
                    <a:pt x="2514600" y="0"/>
                  </a:moveTo>
                  <a:cubicBezTo>
                    <a:pt x="3903375" y="0"/>
                    <a:pt x="5029200" y="1125825"/>
                    <a:pt x="5029200" y="2514600"/>
                  </a:cubicBezTo>
                  <a:cubicBezTo>
                    <a:pt x="5029200" y="3903375"/>
                    <a:pt x="3903375" y="5029200"/>
                    <a:pt x="2514600" y="5029200"/>
                  </a:cubicBezTo>
                  <a:cubicBezTo>
                    <a:pt x="1125825" y="5029200"/>
                    <a:pt x="0" y="3903375"/>
                    <a:pt x="0" y="2514600"/>
                  </a:cubicBezTo>
                  <a:cubicBezTo>
                    <a:pt x="0" y="1125825"/>
                    <a:pt x="1125825" y="0"/>
                    <a:pt x="2514600" y="0"/>
                  </a:cubicBezTo>
                  <a:close/>
                </a:path>
              </a:pathLst>
            </a:custGeom>
            <a:solidFill>
              <a:schemeClr val="bg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Freeform 245"/>
            <p:cNvSpPr/>
            <p:nvPr/>
          </p:nvSpPr>
          <p:spPr>
            <a:xfrm>
              <a:off x="4115837" y="1473605"/>
              <a:ext cx="4060328" cy="4019006"/>
            </a:xfrm>
            <a:custGeom>
              <a:avLst/>
              <a:gdLst>
                <a:gd name="connsiteX0" fmla="*/ 2514601 w 5029200"/>
                <a:gd name="connsiteY0" fmla="*/ 458626 h 5029200"/>
                <a:gd name="connsiteX1" fmla="*/ 458626 w 5029200"/>
                <a:gd name="connsiteY1" fmla="*/ 2514601 h 5029200"/>
                <a:gd name="connsiteX2" fmla="*/ 2514601 w 5029200"/>
                <a:gd name="connsiteY2" fmla="*/ 4570576 h 5029200"/>
                <a:gd name="connsiteX3" fmla="*/ 4570576 w 5029200"/>
                <a:gd name="connsiteY3" fmla="*/ 2514601 h 5029200"/>
                <a:gd name="connsiteX4" fmla="*/ 2514601 w 5029200"/>
                <a:gd name="connsiteY4" fmla="*/ 458626 h 5029200"/>
                <a:gd name="connsiteX5" fmla="*/ 2514600 w 5029200"/>
                <a:gd name="connsiteY5" fmla="*/ 0 h 5029200"/>
                <a:gd name="connsiteX6" fmla="*/ 5029200 w 5029200"/>
                <a:gd name="connsiteY6" fmla="*/ 2514600 h 5029200"/>
                <a:gd name="connsiteX7" fmla="*/ 2514600 w 5029200"/>
                <a:gd name="connsiteY7" fmla="*/ 5029200 h 5029200"/>
                <a:gd name="connsiteX8" fmla="*/ 0 w 5029200"/>
                <a:gd name="connsiteY8" fmla="*/ 2514600 h 5029200"/>
                <a:gd name="connsiteX9" fmla="*/ 2514600 w 5029200"/>
                <a:gd name="connsiteY9" fmla="*/ 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9200" h="5029200">
                  <a:moveTo>
                    <a:pt x="2514601" y="458626"/>
                  </a:moveTo>
                  <a:cubicBezTo>
                    <a:pt x="1379117" y="458626"/>
                    <a:pt x="458626" y="1379117"/>
                    <a:pt x="458626" y="2514601"/>
                  </a:cubicBezTo>
                  <a:cubicBezTo>
                    <a:pt x="458626" y="3650085"/>
                    <a:pt x="1379117" y="4570576"/>
                    <a:pt x="2514601" y="4570576"/>
                  </a:cubicBezTo>
                  <a:cubicBezTo>
                    <a:pt x="3650085" y="4570576"/>
                    <a:pt x="4570576" y="3650085"/>
                    <a:pt x="4570576" y="2514601"/>
                  </a:cubicBezTo>
                  <a:cubicBezTo>
                    <a:pt x="4570576" y="1379117"/>
                    <a:pt x="3650085" y="458626"/>
                    <a:pt x="2514601" y="458626"/>
                  </a:cubicBezTo>
                  <a:close/>
                  <a:moveTo>
                    <a:pt x="2514600" y="0"/>
                  </a:moveTo>
                  <a:cubicBezTo>
                    <a:pt x="3903375" y="0"/>
                    <a:pt x="5029200" y="1125825"/>
                    <a:pt x="5029200" y="2514600"/>
                  </a:cubicBezTo>
                  <a:cubicBezTo>
                    <a:pt x="5029200" y="3903375"/>
                    <a:pt x="3903375" y="5029200"/>
                    <a:pt x="2514600" y="5029200"/>
                  </a:cubicBezTo>
                  <a:cubicBezTo>
                    <a:pt x="1125825" y="5029200"/>
                    <a:pt x="0" y="3903375"/>
                    <a:pt x="0" y="2514600"/>
                  </a:cubicBezTo>
                  <a:cubicBezTo>
                    <a:pt x="0" y="1125825"/>
                    <a:pt x="1125825" y="0"/>
                    <a:pt x="2514600" y="0"/>
                  </a:cubicBezTo>
                  <a:close/>
                </a:path>
              </a:pathLst>
            </a:custGeom>
            <a:solidFill>
              <a:schemeClr val="bg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7" name="Freeform 246"/>
            <p:cNvSpPr/>
            <p:nvPr/>
          </p:nvSpPr>
          <p:spPr>
            <a:xfrm>
              <a:off x="4846618" y="2194559"/>
              <a:ext cx="2607966" cy="2581425"/>
            </a:xfrm>
            <a:custGeom>
              <a:avLst/>
              <a:gdLst>
                <a:gd name="connsiteX0" fmla="*/ 2514601 w 5029200"/>
                <a:gd name="connsiteY0" fmla="*/ 458626 h 5029200"/>
                <a:gd name="connsiteX1" fmla="*/ 458626 w 5029200"/>
                <a:gd name="connsiteY1" fmla="*/ 2514601 h 5029200"/>
                <a:gd name="connsiteX2" fmla="*/ 2514601 w 5029200"/>
                <a:gd name="connsiteY2" fmla="*/ 4570576 h 5029200"/>
                <a:gd name="connsiteX3" fmla="*/ 4570576 w 5029200"/>
                <a:gd name="connsiteY3" fmla="*/ 2514601 h 5029200"/>
                <a:gd name="connsiteX4" fmla="*/ 2514601 w 5029200"/>
                <a:gd name="connsiteY4" fmla="*/ 458626 h 5029200"/>
                <a:gd name="connsiteX5" fmla="*/ 2514600 w 5029200"/>
                <a:gd name="connsiteY5" fmla="*/ 0 h 5029200"/>
                <a:gd name="connsiteX6" fmla="*/ 5029200 w 5029200"/>
                <a:gd name="connsiteY6" fmla="*/ 2514600 h 5029200"/>
                <a:gd name="connsiteX7" fmla="*/ 2514600 w 5029200"/>
                <a:gd name="connsiteY7" fmla="*/ 5029200 h 5029200"/>
                <a:gd name="connsiteX8" fmla="*/ 0 w 5029200"/>
                <a:gd name="connsiteY8" fmla="*/ 2514600 h 5029200"/>
                <a:gd name="connsiteX9" fmla="*/ 2514600 w 5029200"/>
                <a:gd name="connsiteY9" fmla="*/ 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9200" h="5029200">
                  <a:moveTo>
                    <a:pt x="2514601" y="458626"/>
                  </a:moveTo>
                  <a:cubicBezTo>
                    <a:pt x="1379117" y="458626"/>
                    <a:pt x="458626" y="1379117"/>
                    <a:pt x="458626" y="2514601"/>
                  </a:cubicBezTo>
                  <a:cubicBezTo>
                    <a:pt x="458626" y="3650085"/>
                    <a:pt x="1379117" y="4570576"/>
                    <a:pt x="2514601" y="4570576"/>
                  </a:cubicBezTo>
                  <a:cubicBezTo>
                    <a:pt x="3650085" y="4570576"/>
                    <a:pt x="4570576" y="3650085"/>
                    <a:pt x="4570576" y="2514601"/>
                  </a:cubicBezTo>
                  <a:cubicBezTo>
                    <a:pt x="4570576" y="1379117"/>
                    <a:pt x="3650085" y="458626"/>
                    <a:pt x="2514601" y="458626"/>
                  </a:cubicBezTo>
                  <a:close/>
                  <a:moveTo>
                    <a:pt x="2514600" y="0"/>
                  </a:moveTo>
                  <a:cubicBezTo>
                    <a:pt x="3903375" y="0"/>
                    <a:pt x="5029200" y="1125825"/>
                    <a:pt x="5029200" y="2514600"/>
                  </a:cubicBezTo>
                  <a:cubicBezTo>
                    <a:pt x="5029200" y="3903375"/>
                    <a:pt x="3903375" y="5029200"/>
                    <a:pt x="2514600" y="5029200"/>
                  </a:cubicBezTo>
                  <a:cubicBezTo>
                    <a:pt x="1125825" y="5029200"/>
                    <a:pt x="0" y="3903375"/>
                    <a:pt x="0" y="2514600"/>
                  </a:cubicBezTo>
                  <a:cubicBezTo>
                    <a:pt x="0" y="1125825"/>
                    <a:pt x="1125825" y="0"/>
                    <a:pt x="2514600" y="0"/>
                  </a:cubicBezTo>
                  <a:close/>
                </a:path>
              </a:pathLst>
            </a:custGeom>
            <a:solidFill>
              <a:schemeClr val="bg1">
                <a:alpha val="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59" name="Title 1"/>
          <p:cNvSpPr>
            <a:spLocks noGrp="1"/>
          </p:cNvSpPr>
          <p:nvPr>
            <p:ph type="title"/>
          </p:nvPr>
        </p:nvSpPr>
        <p:spPr>
          <a:xfrm>
            <a:off x="508177" y="3178308"/>
            <a:ext cx="11175647" cy="609600"/>
          </a:xfrm>
        </p:spPr>
        <p:txBody>
          <a:bodyPr>
            <a:noAutofit/>
          </a:bodyPr>
          <a:lstStyle/>
          <a:p>
            <a:r>
              <a:rPr lang="en-US" sz="9600" dirty="0">
                <a:solidFill>
                  <a:prstClr val="white"/>
                </a:solidFill>
              </a:rPr>
              <a:t>Class introductions</a:t>
            </a:r>
            <a:endParaRPr lang="en-US" sz="9600" dirty="0"/>
          </a:p>
        </p:txBody>
      </p:sp>
    </p:spTree>
    <p:extLst>
      <p:ext uri="{BB962C8B-B14F-4D97-AF65-F5344CB8AC3E}">
        <p14:creationId xmlns:p14="http://schemas.microsoft.com/office/powerpoint/2010/main" val="37370109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4"/>
                                        </p:tgtEl>
                                        <p:attrNameLst>
                                          <p:attrName>style.visibility</p:attrName>
                                        </p:attrNameLst>
                                      </p:cBhvr>
                                      <p:to>
                                        <p:strVal val="visible"/>
                                      </p:to>
                                    </p:set>
                                    <p:animEffect transition="in" filter="fade">
                                      <p:cBhvr>
                                        <p:cTn id="7" dur="500"/>
                                        <p:tgtEl>
                                          <p:spTgt spid="254"/>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259"/>
                                        </p:tgtEl>
                                        <p:attrNameLst>
                                          <p:attrName>style.visibility</p:attrName>
                                        </p:attrNameLst>
                                      </p:cBhvr>
                                      <p:to>
                                        <p:strVal val="visible"/>
                                      </p:to>
                                    </p:set>
                                    <p:anim calcmode="lin" valueType="num">
                                      <p:cBhvr additive="base">
                                        <p:cTn id="11" dur="500" fill="hold"/>
                                        <p:tgtEl>
                                          <p:spTgt spid="259"/>
                                        </p:tgtEl>
                                        <p:attrNameLst>
                                          <p:attrName>ppt_x</p:attrName>
                                        </p:attrNameLst>
                                      </p:cBhvr>
                                      <p:tavLst>
                                        <p:tav tm="0">
                                          <p:val>
                                            <p:strVal val="#ppt_x"/>
                                          </p:val>
                                        </p:tav>
                                        <p:tav tm="100000">
                                          <p:val>
                                            <p:strVal val="#ppt_x"/>
                                          </p:val>
                                        </p:tav>
                                      </p:tavLst>
                                    </p:anim>
                                    <p:anim calcmode="lin" valueType="num">
                                      <p:cBhvr additive="base">
                                        <p:cTn id="12" dur="500" fill="hold"/>
                                        <p:tgtEl>
                                          <p:spTgt spid="2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4893647"/>
          </a:xfrm>
          <a:prstGeom prst="rect">
            <a:avLst/>
          </a:prstGeom>
          <a:noFill/>
        </p:spPr>
        <p:txBody>
          <a:bodyPr wrap="square" rtlCol="0">
            <a:spAutoFit/>
          </a:bodyPr>
          <a:lstStyle/>
          <a:p>
            <a:r>
              <a:rPr lang="en-US" sz="2400" dirty="0">
                <a:solidFill>
                  <a:schemeClr val="bg1"/>
                </a:solidFill>
                <a:latin typeface="Raleway Medium" panose="020B0603030101060003" pitchFamily="34" charset="77"/>
              </a:rPr>
              <a:t>Let’s see some additional runtime parameters that can be passed in to a container.</a:t>
            </a:r>
          </a:p>
          <a:p>
            <a:endParaRPr lang="en-US" sz="2400" dirty="0">
              <a:solidFill>
                <a:schemeClr val="bg1"/>
              </a:solidFill>
              <a:latin typeface="Raleway Medium" panose="020B0603030101060003" pitchFamily="34" charset="77"/>
            </a:endParaRPr>
          </a:p>
          <a:p>
            <a:r>
              <a:rPr lang="en-US" sz="2400" dirty="0">
                <a:solidFill>
                  <a:schemeClr val="bg1"/>
                </a:solidFill>
                <a:latin typeface="Raleway Medium" panose="020B0603030101060003" pitchFamily="34" charset="77"/>
              </a:rPr>
              <a:t>Let’s run a container of the </a:t>
            </a:r>
            <a:r>
              <a:rPr lang="en-US" sz="2400" dirty="0" err="1">
                <a:solidFill>
                  <a:schemeClr val="bg1"/>
                </a:solidFill>
                <a:latin typeface="Raleway Medium" panose="020B0603030101060003" pitchFamily="34" charset="77"/>
              </a:rPr>
              <a:t>Mysql</a:t>
            </a:r>
            <a:r>
              <a:rPr lang="en-US" sz="2400" dirty="0">
                <a:solidFill>
                  <a:schemeClr val="bg1"/>
                </a:solidFill>
                <a:latin typeface="Raleway Medium" panose="020B0603030101060003" pitchFamily="34" charset="77"/>
              </a:rPr>
              <a:t> image on our local machines.</a:t>
            </a:r>
          </a:p>
          <a:p>
            <a:pPr marL="285750" indent="-285750">
              <a:buFont typeface="Arial" panose="020B0604020202020204" pitchFamily="34" charset="0"/>
              <a:buChar char="•"/>
            </a:pPr>
            <a:r>
              <a:rPr lang="en-US" sz="2400" dirty="0">
                <a:solidFill>
                  <a:schemeClr val="bg1"/>
                </a:solidFill>
                <a:latin typeface="Raleway Medium" panose="020B0603030101060003" pitchFamily="34" charset="77"/>
              </a:rPr>
              <a:t>Find the image on Docker Hub – review the instructions</a:t>
            </a:r>
          </a:p>
          <a:p>
            <a:pPr marL="285750" indent="-285750">
              <a:buFont typeface="Arial" panose="020B0604020202020204" pitchFamily="34" charset="0"/>
              <a:buChar char="•"/>
            </a:pPr>
            <a:r>
              <a:rPr lang="en-US" sz="2400" dirty="0">
                <a:solidFill>
                  <a:schemeClr val="bg1"/>
                </a:solidFill>
                <a:latin typeface="Raleway Medium" panose="020B0603030101060003" pitchFamily="34" charset="77"/>
              </a:rPr>
              <a:t>Run the image locally (use tag 5.7). Pass in environment variables to allow access to the database and also volume mapping.</a:t>
            </a:r>
          </a:p>
          <a:p>
            <a:pPr marL="285750" indent="-285750">
              <a:buFont typeface="Arial" panose="020B0604020202020204" pitchFamily="34" charset="0"/>
              <a:buChar char="•"/>
            </a:pPr>
            <a:r>
              <a:rPr lang="en-US" sz="2400" dirty="0">
                <a:solidFill>
                  <a:schemeClr val="bg1"/>
                </a:solidFill>
                <a:latin typeface="Raleway Medium" panose="020B0603030101060003" pitchFamily="34" charset="77"/>
              </a:rPr>
              <a:t>If you have </a:t>
            </a:r>
            <a:r>
              <a:rPr lang="en-US" sz="2400" dirty="0" err="1">
                <a:solidFill>
                  <a:schemeClr val="bg1"/>
                </a:solidFill>
                <a:latin typeface="Raleway Medium" panose="020B0603030101060003" pitchFamily="34" charset="77"/>
              </a:rPr>
              <a:t>Mysql</a:t>
            </a:r>
            <a:r>
              <a:rPr lang="en-US" sz="2400" dirty="0">
                <a:solidFill>
                  <a:schemeClr val="bg1"/>
                </a:solidFill>
                <a:latin typeface="Raleway Medium" panose="020B0603030101060003" pitchFamily="34" charset="77"/>
              </a:rPr>
              <a:t> tools already installed on your workstation, try to connect, add some data.</a:t>
            </a: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a:p>
            <a:pPr marL="285750" indent="-285750">
              <a:buFont typeface="Arial" panose="020B0604020202020204" pitchFamily="34" charset="0"/>
              <a:buChar char="•"/>
            </a:pPr>
            <a:r>
              <a:rPr lang="en-US" sz="2400" dirty="0">
                <a:solidFill>
                  <a:schemeClr val="bg1"/>
                </a:solidFill>
                <a:latin typeface="Raleway Medium" panose="020B0603030101060003" pitchFamily="34" charset="77"/>
              </a:rPr>
              <a:t>Once done Tim will demo it, changing data and then killing the container to demonstrate how the volume lives on.</a:t>
            </a: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a:solidFill>
                  <a:prstClr val="white"/>
                </a:solidFill>
              </a:rPr>
              <a:t>docker – </a:t>
            </a:r>
            <a:r>
              <a:rPr lang="en-US" sz="6000" dirty="0" err="1">
                <a:solidFill>
                  <a:schemeClr val="accent3"/>
                </a:solidFill>
              </a:rPr>
              <a:t>mysql</a:t>
            </a:r>
            <a:r>
              <a:rPr lang="en-US" sz="6000" dirty="0">
                <a:solidFill>
                  <a:schemeClr val="accent3"/>
                </a:solidFill>
              </a:rPr>
              <a:t> lab</a:t>
            </a:r>
          </a:p>
        </p:txBody>
      </p:sp>
    </p:spTree>
    <p:extLst>
      <p:ext uri="{BB962C8B-B14F-4D97-AF65-F5344CB8AC3E}">
        <p14:creationId xmlns:p14="http://schemas.microsoft.com/office/powerpoint/2010/main" val="42241265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1261884"/>
          </a:xfrm>
          <a:prstGeom prst="rect">
            <a:avLst/>
          </a:prstGeom>
          <a:noFill/>
        </p:spPr>
        <p:txBody>
          <a:bodyPr wrap="square" rtlCol="0">
            <a:spAutoFit/>
          </a:bodyPr>
          <a:lstStyle/>
          <a:p>
            <a:r>
              <a:rPr lang="en-US" sz="2400" dirty="0">
                <a:solidFill>
                  <a:schemeClr val="bg1"/>
                </a:solidFill>
                <a:latin typeface="Raleway Medium" panose="020B0603030101060003" pitchFamily="34" charset="77"/>
              </a:rPr>
              <a:t>Command to run with port mapping, environment, and volume:</a:t>
            </a:r>
          </a:p>
          <a:p>
            <a:r>
              <a:rPr lang="en-US" sz="1400" dirty="0">
                <a:solidFill>
                  <a:schemeClr val="bg1"/>
                </a:solidFill>
                <a:latin typeface="Courier New" panose="02070309020205020404" pitchFamily="49" charset="0"/>
                <a:cs typeface="Courier New" panose="02070309020205020404" pitchFamily="49" charset="0"/>
              </a:rPr>
              <a:t>docker run --name some-</a:t>
            </a:r>
            <a:r>
              <a:rPr lang="en-US" sz="1400" dirty="0" err="1">
                <a:solidFill>
                  <a:schemeClr val="bg1"/>
                </a:solidFill>
                <a:latin typeface="Courier New" panose="02070309020205020404" pitchFamily="49" charset="0"/>
                <a:cs typeface="Courier New" panose="02070309020205020404" pitchFamily="49" charset="0"/>
              </a:rPr>
              <a:t>mysql</a:t>
            </a:r>
            <a:r>
              <a:rPr lang="en-US" sz="1400" dirty="0">
                <a:solidFill>
                  <a:schemeClr val="bg1"/>
                </a:solidFill>
                <a:latin typeface="Courier New" panose="02070309020205020404" pitchFamily="49" charset="0"/>
                <a:cs typeface="Courier New" panose="02070309020205020404" pitchFamily="49" charset="0"/>
              </a:rPr>
              <a:t> -v /Users/</a:t>
            </a:r>
            <a:r>
              <a:rPr lang="en-US" sz="1400" dirty="0" err="1">
                <a:solidFill>
                  <a:schemeClr val="bg1"/>
                </a:solidFill>
                <a:latin typeface="Courier New" panose="02070309020205020404" pitchFamily="49" charset="0"/>
                <a:cs typeface="Courier New" panose="02070309020205020404" pitchFamily="49" charset="0"/>
              </a:rPr>
              <a:t>tsolley</a:t>
            </a:r>
            <a:r>
              <a:rPr lang="en-US" sz="1400" dirty="0">
                <a:solidFill>
                  <a:schemeClr val="bg1"/>
                </a:solidFill>
                <a:latin typeface="Courier New" panose="02070309020205020404" pitchFamily="49" charset="0"/>
                <a:cs typeface="Courier New" panose="02070309020205020404" pitchFamily="49" charset="0"/>
              </a:rPr>
              <a:t>/Desktop/Temp/</a:t>
            </a:r>
            <a:r>
              <a:rPr lang="en-US" sz="1400" dirty="0" err="1">
                <a:solidFill>
                  <a:schemeClr val="bg1"/>
                </a:solidFill>
                <a:latin typeface="Courier New" panose="02070309020205020404" pitchFamily="49" charset="0"/>
                <a:cs typeface="Courier New" panose="02070309020205020404" pitchFamily="49" charset="0"/>
              </a:rPr>
              <a:t>mysql</a:t>
            </a:r>
            <a:r>
              <a:rPr lang="en-US" sz="1400" dirty="0">
                <a:solidFill>
                  <a:schemeClr val="bg1"/>
                </a:solidFill>
                <a:latin typeface="Courier New" panose="02070309020205020404" pitchFamily="49" charset="0"/>
                <a:cs typeface="Courier New" panose="02070309020205020404" pitchFamily="49" charset="0"/>
              </a:rPr>
              <a:t>:/</a:t>
            </a:r>
            <a:r>
              <a:rPr lang="en-US" sz="1400" dirty="0" err="1">
                <a:solidFill>
                  <a:schemeClr val="bg1"/>
                </a:solidFill>
                <a:latin typeface="Courier New" panose="02070309020205020404" pitchFamily="49" charset="0"/>
                <a:cs typeface="Courier New" panose="02070309020205020404" pitchFamily="49" charset="0"/>
              </a:rPr>
              <a:t>var</a:t>
            </a:r>
            <a:r>
              <a:rPr lang="en-US" sz="1400" dirty="0">
                <a:solidFill>
                  <a:schemeClr val="bg1"/>
                </a:solidFill>
                <a:latin typeface="Courier New" panose="02070309020205020404" pitchFamily="49" charset="0"/>
                <a:cs typeface="Courier New" panose="02070309020205020404" pitchFamily="49" charset="0"/>
              </a:rPr>
              <a:t>/lib/</a:t>
            </a:r>
            <a:r>
              <a:rPr lang="en-US" sz="1400" dirty="0" err="1">
                <a:solidFill>
                  <a:schemeClr val="bg1"/>
                </a:solidFill>
                <a:latin typeface="Courier New" panose="02070309020205020404" pitchFamily="49" charset="0"/>
                <a:cs typeface="Courier New" panose="02070309020205020404" pitchFamily="49" charset="0"/>
              </a:rPr>
              <a:t>mysql</a:t>
            </a:r>
            <a:r>
              <a:rPr lang="en-US" sz="1400" dirty="0">
                <a:solidFill>
                  <a:schemeClr val="bg1"/>
                </a:solidFill>
                <a:latin typeface="Courier New" panose="02070309020205020404" pitchFamily="49" charset="0"/>
                <a:cs typeface="Courier New" panose="02070309020205020404" pitchFamily="49" charset="0"/>
              </a:rPr>
              <a:t> -e MYSQL_ROOT_PASSWORD=my-secret-pw -d -p 3306:3306 mysql:5.7</a:t>
            </a:r>
          </a:p>
          <a:p>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a:solidFill>
                  <a:prstClr val="white"/>
                </a:solidFill>
              </a:rPr>
              <a:t>docker – </a:t>
            </a:r>
            <a:r>
              <a:rPr lang="en-US" sz="6000" dirty="0" err="1">
                <a:solidFill>
                  <a:schemeClr val="accent3"/>
                </a:solidFill>
              </a:rPr>
              <a:t>mysql</a:t>
            </a:r>
            <a:r>
              <a:rPr lang="en-US" sz="6000" dirty="0">
                <a:solidFill>
                  <a:schemeClr val="accent3"/>
                </a:solidFill>
              </a:rPr>
              <a:t> lab</a:t>
            </a:r>
          </a:p>
        </p:txBody>
      </p:sp>
    </p:spTree>
    <p:extLst>
      <p:ext uri="{BB962C8B-B14F-4D97-AF65-F5344CB8AC3E}">
        <p14:creationId xmlns:p14="http://schemas.microsoft.com/office/powerpoint/2010/main" val="174017621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err="1">
                <a:solidFill>
                  <a:prstClr val="white"/>
                </a:solidFill>
              </a:rPr>
              <a:t>Dockerfiles</a:t>
            </a:r>
            <a:endParaRPr lang="en-US" sz="9600" dirty="0"/>
          </a:p>
        </p:txBody>
      </p:sp>
      <p:pic>
        <p:nvPicPr>
          <p:cNvPr id="27" name="Picture 26">
            <a:extLst>
              <a:ext uri="{FF2B5EF4-FFF2-40B4-BE49-F238E27FC236}">
                <a16:creationId xmlns:a16="http://schemas.microsoft.com/office/drawing/2014/main" id="{F459FE47-1FC8-F749-9D2A-BB5D52AD02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325" y="2343474"/>
            <a:ext cx="2095500" cy="1803400"/>
          </a:xfrm>
          <a:prstGeom prst="rect">
            <a:avLst/>
          </a:prstGeom>
        </p:spPr>
      </p:pic>
    </p:spTree>
    <p:extLst>
      <p:ext uri="{BB962C8B-B14F-4D97-AF65-F5344CB8AC3E}">
        <p14:creationId xmlns:p14="http://schemas.microsoft.com/office/powerpoint/2010/main" val="80218357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5632311"/>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There are two ways to create an image in Docker:</a:t>
            </a:r>
          </a:p>
          <a:p>
            <a:pPr marL="800100" lvl="1" indent="-342900">
              <a:buFont typeface="Arial" panose="020B0604020202020204" pitchFamily="34" charset="0"/>
              <a:buChar char="•"/>
            </a:pPr>
            <a:r>
              <a:rPr lang="en-US" sz="2400" dirty="0">
                <a:solidFill>
                  <a:schemeClr val="bg1"/>
                </a:solidFill>
                <a:latin typeface="Raleway Medium" panose="020B0603030101060003" pitchFamily="34" charset="77"/>
              </a:rPr>
              <a:t>With a </a:t>
            </a:r>
            <a:r>
              <a:rPr lang="en-US" sz="2400" dirty="0" err="1">
                <a:solidFill>
                  <a:schemeClr val="bg1"/>
                </a:solidFill>
                <a:latin typeface="Raleway Medium" panose="020B0603030101060003" pitchFamily="34" charset="77"/>
              </a:rPr>
              <a:t>Dockerfile</a:t>
            </a:r>
            <a:endParaRPr lang="en-US" sz="2400" dirty="0">
              <a:solidFill>
                <a:schemeClr val="bg1"/>
              </a:solidFill>
              <a:latin typeface="Raleway Medium" panose="020B0603030101060003" pitchFamily="34" charset="77"/>
            </a:endParaRPr>
          </a:p>
          <a:p>
            <a:pPr marL="800100" lvl="1" indent="-342900">
              <a:buFont typeface="Arial" panose="020B0604020202020204" pitchFamily="34" charset="0"/>
              <a:buChar char="•"/>
            </a:pPr>
            <a:r>
              <a:rPr lang="en-US" sz="2400" dirty="0">
                <a:solidFill>
                  <a:schemeClr val="bg1"/>
                </a:solidFill>
                <a:latin typeface="Raleway Medium" panose="020B0603030101060003" pitchFamily="34" charset="77"/>
              </a:rPr>
              <a:t>From an existing container</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A </a:t>
            </a:r>
            <a:r>
              <a:rPr lang="en-US" sz="2400" dirty="0" err="1">
                <a:solidFill>
                  <a:schemeClr val="bg1"/>
                </a:solidFill>
                <a:latin typeface="Raleway Medium" panose="020B0603030101060003" pitchFamily="34" charset="77"/>
              </a:rPr>
              <a:t>Dockerfile</a:t>
            </a:r>
            <a:r>
              <a:rPr lang="en-US" sz="2400" dirty="0">
                <a:solidFill>
                  <a:schemeClr val="bg1"/>
                </a:solidFill>
                <a:latin typeface="Raleway Medium" panose="020B0603030101060003" pitchFamily="34" charset="77"/>
              </a:rPr>
              <a:t> is an example of infrastructure as code. It represents a repeatable build of your Docker image. It can be stored in your code repo, versioned, and reviewed.</a:t>
            </a:r>
          </a:p>
          <a:p>
            <a:pPr marL="342900" indent="-342900">
              <a:buFont typeface="Arial" panose="020B0604020202020204" pitchFamily="34" charset="0"/>
              <a:buChar char="•"/>
            </a:pPr>
            <a:r>
              <a:rPr lang="en-US" sz="2400" dirty="0" err="1">
                <a:solidFill>
                  <a:schemeClr val="bg1"/>
                </a:solidFill>
                <a:latin typeface="Raleway Medium" panose="020B0603030101060003" pitchFamily="34" charset="77"/>
              </a:rPr>
              <a:t>Dockerfile</a:t>
            </a:r>
            <a:r>
              <a:rPr lang="en-US" sz="2400" dirty="0">
                <a:solidFill>
                  <a:schemeClr val="bg1"/>
                </a:solidFill>
                <a:latin typeface="Raleway Medium" panose="020B0603030101060003" pitchFamily="34" charset="77"/>
              </a:rPr>
              <a:t> is the preferred way to build images. You should have a good reason to do it the other way.</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Every line in a </a:t>
            </a:r>
            <a:r>
              <a:rPr lang="en-US" sz="2400" dirty="0" err="1">
                <a:solidFill>
                  <a:schemeClr val="bg1"/>
                </a:solidFill>
                <a:latin typeface="Raleway Medium" panose="020B0603030101060003" pitchFamily="34" charset="77"/>
              </a:rPr>
              <a:t>Dockerfile</a:t>
            </a:r>
            <a:r>
              <a:rPr lang="en-US" sz="2400" dirty="0">
                <a:solidFill>
                  <a:schemeClr val="bg1"/>
                </a:solidFill>
                <a:latin typeface="Raleway Medium" panose="020B0603030101060003" pitchFamily="34" charset="77"/>
              </a:rPr>
              <a:t> builds a new layer in your image.</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Commands are run from top to bottom, and each is independent from others and run from the directory where the </a:t>
            </a:r>
            <a:r>
              <a:rPr lang="en-US" sz="2400" dirty="0" err="1">
                <a:solidFill>
                  <a:schemeClr val="bg1"/>
                </a:solidFill>
                <a:latin typeface="Raleway Medium" panose="020B0603030101060003" pitchFamily="34" charset="77"/>
              </a:rPr>
              <a:t>Dockerfile</a:t>
            </a:r>
            <a:r>
              <a:rPr lang="en-US" sz="2400" dirty="0">
                <a:solidFill>
                  <a:schemeClr val="bg1"/>
                </a:solidFill>
                <a:latin typeface="Raleway Medium" panose="020B0603030101060003" pitchFamily="34" charset="77"/>
              </a:rPr>
              <a:t> is located.</a:t>
            </a:r>
          </a:p>
          <a:p>
            <a:pPr marL="800100" lvl="1" indent="-342900">
              <a:buFont typeface="Arial" panose="020B0604020202020204" pitchFamily="34" charset="0"/>
              <a:buChar char="•"/>
            </a:pPr>
            <a:r>
              <a:rPr lang="en-US" sz="2400" dirty="0">
                <a:solidFill>
                  <a:schemeClr val="bg1"/>
                </a:solidFill>
                <a:latin typeface="Raleway Medium" panose="020B0603030101060003" pitchFamily="34" charset="77"/>
              </a:rPr>
              <a:t>In other words, unlike a bash script, you wouldn’t cd to a directory in one line and then use that directory on the next.</a:t>
            </a: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err="1">
                <a:solidFill>
                  <a:prstClr val="white"/>
                </a:solidFill>
              </a:rPr>
              <a:t>dockerfile</a:t>
            </a:r>
            <a:r>
              <a:rPr lang="en-US" sz="6000" dirty="0">
                <a:solidFill>
                  <a:prstClr val="white"/>
                </a:solidFill>
              </a:rPr>
              <a:t> – </a:t>
            </a:r>
            <a:r>
              <a:rPr lang="en-US" sz="6000" dirty="0">
                <a:solidFill>
                  <a:schemeClr val="accent3"/>
                </a:solidFill>
              </a:rPr>
              <a:t>overview</a:t>
            </a:r>
          </a:p>
        </p:txBody>
      </p:sp>
    </p:spTree>
    <p:extLst>
      <p:ext uri="{BB962C8B-B14F-4D97-AF65-F5344CB8AC3E}">
        <p14:creationId xmlns:p14="http://schemas.microsoft.com/office/powerpoint/2010/main" val="154261715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4708981"/>
          </a:xfrm>
          <a:prstGeom prst="rect">
            <a:avLst/>
          </a:prstGeom>
          <a:noFill/>
        </p:spPr>
        <p:txBody>
          <a:bodyPr wrap="square" rtlCol="0">
            <a:spAutoFit/>
          </a:bodyPr>
          <a:lstStyle/>
          <a:p>
            <a:r>
              <a:rPr lang="en-US" sz="2000" dirty="0">
                <a:solidFill>
                  <a:schemeClr val="bg1"/>
                </a:solidFill>
                <a:latin typeface="Raleway Medium" panose="020B0603030101060003" pitchFamily="34" charset="77"/>
              </a:rPr>
              <a:t>There are just a handful of simple commands:</a:t>
            </a:r>
          </a:p>
          <a:p>
            <a:pPr marL="342900" indent="-342900">
              <a:buFont typeface="Arial" panose="020B0604020202020204" pitchFamily="34" charset="0"/>
              <a:buChar char="•"/>
            </a:pPr>
            <a:r>
              <a:rPr lang="en-US" sz="2000" dirty="0">
                <a:solidFill>
                  <a:schemeClr val="bg1"/>
                </a:solidFill>
                <a:latin typeface="Raleway Medium" panose="020B0603030101060003" pitchFamily="34" charset="77"/>
              </a:rPr>
              <a:t>FROM – which image this inherits from</a:t>
            </a:r>
          </a:p>
          <a:p>
            <a:pPr marL="342900" indent="-342900">
              <a:buFont typeface="Arial" panose="020B0604020202020204" pitchFamily="34" charset="0"/>
              <a:buChar char="•"/>
            </a:pPr>
            <a:r>
              <a:rPr lang="en-US" sz="2000" dirty="0">
                <a:solidFill>
                  <a:schemeClr val="bg1"/>
                </a:solidFill>
                <a:latin typeface="Raleway Medium" panose="020B0603030101060003" pitchFamily="34" charset="77"/>
              </a:rPr>
              <a:t>MAINTAINER – An owner (no functionality)</a:t>
            </a:r>
          </a:p>
          <a:p>
            <a:pPr marL="342900" indent="-342900">
              <a:buFont typeface="Arial" panose="020B0604020202020204" pitchFamily="34" charset="0"/>
              <a:buChar char="•"/>
            </a:pPr>
            <a:r>
              <a:rPr lang="en-US" sz="2000" dirty="0">
                <a:solidFill>
                  <a:schemeClr val="bg1"/>
                </a:solidFill>
                <a:latin typeface="Raleway Medium" panose="020B0603030101060003" pitchFamily="34" charset="77"/>
              </a:rPr>
              <a:t>WORKDIR – Change to a directory until changed again. Works like cd</a:t>
            </a:r>
          </a:p>
          <a:p>
            <a:pPr marL="342900" indent="-342900">
              <a:buFont typeface="Arial" panose="020B0604020202020204" pitchFamily="34" charset="0"/>
              <a:buChar char="•"/>
            </a:pPr>
            <a:r>
              <a:rPr lang="en-US" sz="2000" dirty="0">
                <a:solidFill>
                  <a:schemeClr val="bg1"/>
                </a:solidFill>
                <a:latin typeface="Raleway Medium" panose="020B0603030101060003" pitchFamily="34" charset="77"/>
              </a:rPr>
              <a:t>USER – Change to a user</a:t>
            </a:r>
          </a:p>
          <a:p>
            <a:pPr marL="342900" indent="-342900">
              <a:buFont typeface="Arial" panose="020B0604020202020204" pitchFamily="34" charset="0"/>
              <a:buChar char="•"/>
            </a:pPr>
            <a:r>
              <a:rPr lang="en-US" sz="2000" dirty="0">
                <a:solidFill>
                  <a:schemeClr val="bg1"/>
                </a:solidFill>
                <a:latin typeface="Raleway Medium" panose="020B0603030101060003" pitchFamily="34" charset="77"/>
              </a:rPr>
              <a:t>RUN – Run a Linux command in a new layer. The command is dependent on which shell is in the image.</a:t>
            </a:r>
          </a:p>
          <a:p>
            <a:pPr marL="342900" indent="-342900">
              <a:buFont typeface="Arial" panose="020B0604020202020204" pitchFamily="34" charset="0"/>
              <a:buChar char="•"/>
            </a:pPr>
            <a:r>
              <a:rPr lang="en-US" sz="2000" dirty="0">
                <a:solidFill>
                  <a:schemeClr val="bg1"/>
                </a:solidFill>
                <a:latin typeface="Raleway Medium" panose="020B0603030101060003" pitchFamily="34" charset="77"/>
              </a:rPr>
              <a:t>EXPOSE – Tells what ports this container will listen on. Does not actually publish a port, but is rather like documentation.</a:t>
            </a:r>
          </a:p>
          <a:p>
            <a:pPr marL="342900" indent="-342900">
              <a:buFont typeface="Arial" panose="020B0604020202020204" pitchFamily="34" charset="0"/>
              <a:buChar char="•"/>
            </a:pPr>
            <a:r>
              <a:rPr lang="en-US" sz="2000" dirty="0">
                <a:solidFill>
                  <a:schemeClr val="bg1"/>
                </a:solidFill>
                <a:latin typeface="Raleway Medium" panose="020B0603030101060003" pitchFamily="34" charset="77"/>
              </a:rPr>
              <a:t>ADD – copy files into the container</a:t>
            </a:r>
          </a:p>
          <a:p>
            <a:pPr marL="342900" indent="-342900">
              <a:buFont typeface="Arial" panose="020B0604020202020204" pitchFamily="34" charset="0"/>
              <a:buChar char="•"/>
            </a:pPr>
            <a:r>
              <a:rPr lang="en-US" sz="2000" dirty="0">
                <a:solidFill>
                  <a:schemeClr val="bg1"/>
                </a:solidFill>
                <a:latin typeface="Raleway Medium" panose="020B0603030101060003" pitchFamily="34" charset="77"/>
              </a:rPr>
              <a:t>COPY – copy files into the container. Same as ADD.</a:t>
            </a:r>
          </a:p>
          <a:p>
            <a:pPr marL="342900" indent="-342900">
              <a:buFont typeface="Arial" panose="020B0604020202020204" pitchFamily="34" charset="0"/>
              <a:buChar char="•"/>
            </a:pPr>
            <a:r>
              <a:rPr lang="en-US" sz="2000" dirty="0">
                <a:solidFill>
                  <a:schemeClr val="bg1"/>
                </a:solidFill>
                <a:latin typeface="Raleway Medium" panose="020B0603030101060003" pitchFamily="34" charset="77"/>
              </a:rPr>
              <a:t>ENTRYPOINT – The command to be run when container is started. This is inherited from a base image.</a:t>
            </a:r>
          </a:p>
          <a:p>
            <a:pPr marL="342900" indent="-342900">
              <a:buFont typeface="Arial" panose="020B0604020202020204" pitchFamily="34" charset="0"/>
              <a:buChar char="•"/>
            </a:pPr>
            <a:r>
              <a:rPr lang="en-US" sz="2000" dirty="0">
                <a:solidFill>
                  <a:schemeClr val="bg1"/>
                </a:solidFill>
                <a:latin typeface="Raleway Medium" panose="020B0603030101060003" pitchFamily="34" charset="77"/>
              </a:rPr>
              <a:t>CMD – provides defaults to be run after the ENTRYPOINT. Also inherited from the base image.</a:t>
            </a: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err="1">
                <a:solidFill>
                  <a:prstClr val="white"/>
                </a:solidFill>
              </a:rPr>
              <a:t>dockerfile</a:t>
            </a:r>
            <a:r>
              <a:rPr lang="en-US" sz="6000" dirty="0">
                <a:solidFill>
                  <a:prstClr val="white"/>
                </a:solidFill>
              </a:rPr>
              <a:t> – </a:t>
            </a:r>
            <a:r>
              <a:rPr lang="en-US" sz="6000" dirty="0">
                <a:solidFill>
                  <a:schemeClr val="accent3"/>
                </a:solidFill>
              </a:rPr>
              <a:t>commands</a:t>
            </a:r>
          </a:p>
        </p:txBody>
      </p:sp>
    </p:spTree>
    <p:extLst>
      <p:ext uri="{BB962C8B-B14F-4D97-AF65-F5344CB8AC3E}">
        <p14:creationId xmlns:p14="http://schemas.microsoft.com/office/powerpoint/2010/main" val="104461820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1200329"/>
          </a:xfrm>
          <a:prstGeom prst="rect">
            <a:avLst/>
          </a:prstGeom>
          <a:noFill/>
        </p:spPr>
        <p:txBody>
          <a:bodyPr wrap="square" rtlCol="0">
            <a:spAutoFit/>
          </a:bodyPr>
          <a:lstStyle/>
          <a:p>
            <a:r>
              <a:rPr lang="en-US" sz="2400" dirty="0">
                <a:solidFill>
                  <a:schemeClr val="bg1"/>
                </a:solidFill>
                <a:latin typeface="Raleway Medium" panose="020B0603030101060003" pitchFamily="34" charset="77"/>
              </a:rPr>
              <a:t>Let’s look at the </a:t>
            </a:r>
            <a:r>
              <a:rPr lang="en-US" sz="2400" dirty="0" err="1">
                <a:solidFill>
                  <a:schemeClr val="bg1"/>
                </a:solidFill>
                <a:latin typeface="Raleway Medium" panose="020B0603030101060003" pitchFamily="34" charset="77"/>
              </a:rPr>
              <a:t>Dockerfile</a:t>
            </a:r>
            <a:r>
              <a:rPr lang="en-US" sz="2400" dirty="0">
                <a:solidFill>
                  <a:schemeClr val="bg1"/>
                </a:solidFill>
                <a:latin typeface="Raleway Medium" panose="020B0603030101060003" pitchFamily="34" charset="77"/>
              </a:rPr>
              <a:t> for one of the containers that we’ll be using later in the RV Store hackathon.</a:t>
            </a:r>
          </a:p>
          <a:p>
            <a:pPr marL="457200" indent="-457200">
              <a:buFont typeface="+mj-lt"/>
              <a:buAutoNum type="arabicPeriod"/>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err="1">
                <a:solidFill>
                  <a:prstClr val="white"/>
                </a:solidFill>
              </a:rPr>
              <a:t>dockerfile</a:t>
            </a:r>
            <a:r>
              <a:rPr lang="en-US" sz="6000" dirty="0">
                <a:solidFill>
                  <a:prstClr val="white"/>
                </a:solidFill>
              </a:rPr>
              <a:t> – </a:t>
            </a:r>
            <a:r>
              <a:rPr lang="en-US" sz="6000" dirty="0" err="1">
                <a:solidFill>
                  <a:schemeClr val="accent3"/>
                </a:solidFill>
              </a:rPr>
              <a:t>dockerfile</a:t>
            </a:r>
            <a:r>
              <a:rPr lang="en-US" sz="6000" dirty="0">
                <a:solidFill>
                  <a:schemeClr val="accent3"/>
                </a:solidFill>
              </a:rPr>
              <a:t> walkthrough</a:t>
            </a:r>
          </a:p>
        </p:txBody>
      </p:sp>
    </p:spTree>
    <p:extLst>
      <p:ext uri="{BB962C8B-B14F-4D97-AF65-F5344CB8AC3E}">
        <p14:creationId xmlns:p14="http://schemas.microsoft.com/office/powerpoint/2010/main" val="3779114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3600986"/>
          </a:xfrm>
          <a:prstGeom prst="rect">
            <a:avLst/>
          </a:prstGeom>
          <a:noFill/>
        </p:spPr>
        <p:txBody>
          <a:bodyPr wrap="square" rtlCol="0">
            <a:spAutoFit/>
          </a:bodyPr>
          <a:lstStyle/>
          <a:p>
            <a:r>
              <a:rPr lang="en-US" sz="2400" dirty="0">
                <a:solidFill>
                  <a:schemeClr val="bg1"/>
                </a:solidFill>
                <a:latin typeface="Raleway Medium" panose="020B0603030101060003" pitchFamily="34" charset="77"/>
              </a:rPr>
              <a:t>Building an image is a simple CLI command:</a:t>
            </a:r>
          </a:p>
          <a:p>
            <a:endParaRPr lang="en-US" sz="2400" dirty="0">
              <a:solidFill>
                <a:schemeClr val="bg1"/>
              </a:solidFill>
              <a:latin typeface="Raleway Medium" panose="020B0603030101060003" pitchFamily="34" charset="77"/>
            </a:endParaRPr>
          </a:p>
          <a:p>
            <a:r>
              <a:rPr lang="en-US" sz="2000" dirty="0">
                <a:solidFill>
                  <a:schemeClr val="bg1"/>
                </a:solidFill>
                <a:latin typeface="Courier New" panose="02070309020205020404" pitchFamily="49" charset="0"/>
                <a:cs typeface="Courier New" panose="02070309020205020404" pitchFamily="49" charset="0"/>
              </a:rPr>
              <a:t>docker build –t &lt;name&gt;:&lt;tag&gt; &lt;location of </a:t>
            </a:r>
            <a:r>
              <a:rPr lang="en-US" sz="2000" dirty="0" err="1">
                <a:solidFill>
                  <a:schemeClr val="bg1"/>
                </a:solidFill>
                <a:latin typeface="Courier New" panose="02070309020205020404" pitchFamily="49" charset="0"/>
                <a:cs typeface="Courier New" panose="02070309020205020404" pitchFamily="49" charset="0"/>
              </a:rPr>
              <a:t>Dockerfile</a:t>
            </a:r>
            <a:r>
              <a:rPr lang="en-US" sz="2000" dirty="0">
                <a:solidFill>
                  <a:schemeClr val="bg1"/>
                </a:solidFill>
                <a:latin typeface="Courier New" panose="02070309020205020404" pitchFamily="49" charset="0"/>
                <a:cs typeface="Courier New" panose="02070309020205020404" pitchFamily="49" charset="0"/>
              </a:rPr>
              <a:t>&gt;</a:t>
            </a:r>
          </a:p>
          <a:p>
            <a:endParaRPr lang="en-US" sz="2000" dirty="0">
              <a:solidFill>
                <a:schemeClr val="bg1"/>
              </a:solidFill>
              <a:latin typeface="Courier New" panose="02070309020205020404" pitchFamily="49" charset="0"/>
              <a:cs typeface="Courier New" panose="02070309020205020404" pitchFamily="49" charset="0"/>
            </a:endParaRPr>
          </a:p>
          <a:p>
            <a:r>
              <a:rPr lang="en-US" sz="2000" dirty="0">
                <a:solidFill>
                  <a:schemeClr val="bg1"/>
                </a:solidFill>
                <a:latin typeface="Courier New" panose="02070309020205020404" pitchFamily="49" charset="0"/>
                <a:cs typeface="Courier New" panose="02070309020205020404" pitchFamily="49" charset="0"/>
              </a:rPr>
              <a:t>docker build –t myimage:v1 .</a:t>
            </a:r>
          </a:p>
          <a:p>
            <a:endParaRPr lang="en-US" sz="2400" dirty="0">
              <a:solidFill>
                <a:schemeClr val="bg1"/>
              </a:solidFill>
              <a:latin typeface="Raleway Medium" panose="020B0603030101060003" pitchFamily="34" charset="77"/>
            </a:endParaRPr>
          </a:p>
          <a:p>
            <a:r>
              <a:rPr lang="en-US" sz="2400" dirty="0">
                <a:solidFill>
                  <a:schemeClr val="bg1"/>
                </a:solidFill>
                <a:latin typeface="Raleway Medium" panose="020B0603030101060003" pitchFamily="34" charset="77"/>
              </a:rPr>
              <a:t>This builds from the </a:t>
            </a:r>
            <a:r>
              <a:rPr lang="en-US" sz="2400" dirty="0" err="1">
                <a:solidFill>
                  <a:schemeClr val="bg1"/>
                </a:solidFill>
                <a:latin typeface="Raleway Medium" panose="020B0603030101060003" pitchFamily="34" charset="77"/>
              </a:rPr>
              <a:t>Dockerfile</a:t>
            </a:r>
            <a:r>
              <a:rPr lang="en-US" sz="2400" dirty="0">
                <a:solidFill>
                  <a:schemeClr val="bg1"/>
                </a:solidFill>
                <a:latin typeface="Raleway Medium" panose="020B0603030101060003" pitchFamily="34" charset="77"/>
              </a:rPr>
              <a:t> and tags it in one operation. The tag is optional but typically used. You would need to do a separate command to tag from the image ID if you omit it.</a:t>
            </a:r>
          </a:p>
          <a:p>
            <a:pPr marL="457200" indent="-457200">
              <a:buFont typeface="+mj-lt"/>
              <a:buAutoNum type="arabicPeriod"/>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err="1">
                <a:solidFill>
                  <a:prstClr val="white"/>
                </a:solidFill>
              </a:rPr>
              <a:t>dockerfile</a:t>
            </a:r>
            <a:r>
              <a:rPr lang="en-US" sz="6000" dirty="0">
                <a:solidFill>
                  <a:prstClr val="white"/>
                </a:solidFill>
              </a:rPr>
              <a:t> – </a:t>
            </a:r>
            <a:r>
              <a:rPr lang="en-US" sz="6000" dirty="0">
                <a:solidFill>
                  <a:schemeClr val="accent3"/>
                </a:solidFill>
              </a:rPr>
              <a:t>building the image</a:t>
            </a:r>
          </a:p>
        </p:txBody>
      </p:sp>
    </p:spTree>
    <p:extLst>
      <p:ext uri="{BB962C8B-B14F-4D97-AF65-F5344CB8AC3E}">
        <p14:creationId xmlns:p14="http://schemas.microsoft.com/office/powerpoint/2010/main" val="179846212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010" y="4016920"/>
            <a:ext cx="11175647" cy="609600"/>
          </a:xfrm>
        </p:spPr>
        <p:txBody>
          <a:bodyPr>
            <a:normAutofit fontScale="90000"/>
          </a:bodyPr>
          <a:lstStyle/>
          <a:p>
            <a:r>
              <a:rPr lang="en-US" dirty="0" err="1">
                <a:solidFill>
                  <a:schemeClr val="bg1"/>
                </a:solidFill>
              </a:rPr>
              <a:t>nginx</a:t>
            </a:r>
            <a:endParaRPr lang="en-US" dirty="0"/>
          </a:p>
        </p:txBody>
      </p:sp>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err="1">
                <a:solidFill>
                  <a:prstClr val="white"/>
                </a:solidFill>
              </a:rPr>
              <a:t>Dockerfile</a:t>
            </a:r>
            <a:r>
              <a:rPr lang="en-US" sz="9600" dirty="0">
                <a:solidFill>
                  <a:prstClr val="white"/>
                </a:solidFill>
              </a:rPr>
              <a:t>: lab</a:t>
            </a:r>
            <a:endParaRPr lang="en-US" sz="9600" dirty="0"/>
          </a:p>
        </p:txBody>
      </p:sp>
      <p:pic>
        <p:nvPicPr>
          <p:cNvPr id="27" name="Picture 26">
            <a:extLst>
              <a:ext uri="{FF2B5EF4-FFF2-40B4-BE49-F238E27FC236}">
                <a16:creationId xmlns:a16="http://schemas.microsoft.com/office/drawing/2014/main" id="{F459FE47-1FC8-F749-9D2A-BB5D52AD02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325" y="2343474"/>
            <a:ext cx="2095500" cy="1803400"/>
          </a:xfrm>
          <a:prstGeom prst="rect">
            <a:avLst/>
          </a:prstGeom>
        </p:spPr>
      </p:pic>
    </p:spTree>
    <p:extLst>
      <p:ext uri="{BB962C8B-B14F-4D97-AF65-F5344CB8AC3E}">
        <p14:creationId xmlns:p14="http://schemas.microsoft.com/office/powerpoint/2010/main" val="400851214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400" fill="hold"/>
                                        <p:tgtEl>
                                          <p:spTgt spid="2"/>
                                        </p:tgtEl>
                                        <p:attrNameLst>
                                          <p:attrName>ppt_x</p:attrName>
                                        </p:attrNameLst>
                                      </p:cBhvr>
                                      <p:tavLst>
                                        <p:tav tm="0">
                                          <p:val>
                                            <p:strVal val="#ppt_x"/>
                                          </p:val>
                                        </p:tav>
                                        <p:tav tm="100000">
                                          <p:val>
                                            <p:strVal val="#ppt_x"/>
                                          </p:val>
                                        </p:tav>
                                      </p:tavLst>
                                    </p:anim>
                                    <p:anim calcmode="lin" valueType="num">
                                      <p:cBhvr additive="base">
                                        <p:cTn id="8" dur="4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400"/>
                            </p:stCondLst>
                            <p:childTnLst>
                              <p:par>
                                <p:cTn id="10" presetID="2" presetClass="entr" presetSubtype="4"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ppt_x"/>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3785652"/>
          </a:xfrm>
          <a:prstGeom prst="rect">
            <a:avLst/>
          </a:prstGeom>
          <a:noFill/>
        </p:spPr>
        <p:txBody>
          <a:bodyPr wrap="square" rtlCol="0">
            <a:spAutoFit/>
          </a:bodyPr>
          <a:lstStyle/>
          <a:p>
            <a:pPr marL="457200" indent="-457200">
              <a:buFont typeface="+mj-lt"/>
              <a:buAutoNum type="arabicPeriod"/>
            </a:pPr>
            <a:r>
              <a:rPr lang="en-US" sz="2400" dirty="0">
                <a:solidFill>
                  <a:schemeClr val="bg1"/>
                </a:solidFill>
                <a:latin typeface="Raleway Medium" panose="020B0603030101060003" pitchFamily="34" charset="77"/>
              </a:rPr>
              <a:t>Create a new Docker image using a </a:t>
            </a:r>
            <a:r>
              <a:rPr lang="en-US" sz="2400" dirty="0" err="1">
                <a:solidFill>
                  <a:schemeClr val="bg1"/>
                </a:solidFill>
                <a:latin typeface="Raleway Medium" panose="020B0603030101060003" pitchFamily="34" charset="77"/>
              </a:rPr>
              <a:t>Dockerfile</a:t>
            </a:r>
            <a:r>
              <a:rPr lang="en-US" sz="2400" dirty="0">
                <a:solidFill>
                  <a:schemeClr val="bg1"/>
                </a:solidFill>
                <a:latin typeface="Raleway Medium" panose="020B0603030101060003" pitchFamily="34" charset="77"/>
              </a:rPr>
              <a:t> that you’ll write.</a:t>
            </a:r>
          </a:p>
          <a:p>
            <a:pPr marL="457200" indent="-457200">
              <a:buFont typeface="+mj-lt"/>
              <a:buAutoNum type="arabicPeriod"/>
            </a:pPr>
            <a:r>
              <a:rPr lang="en-US" sz="2400" dirty="0">
                <a:solidFill>
                  <a:schemeClr val="bg1"/>
                </a:solidFill>
                <a:latin typeface="Raleway Medium" panose="020B0603030101060003" pitchFamily="34" charset="77"/>
              </a:rPr>
              <a:t>Use </a:t>
            </a:r>
            <a:r>
              <a:rPr lang="en-US" sz="2400" dirty="0" err="1">
                <a:solidFill>
                  <a:schemeClr val="bg1"/>
                </a:solidFill>
                <a:latin typeface="Raleway Medium" panose="020B0603030101060003" pitchFamily="34" charset="77"/>
              </a:rPr>
              <a:t>nginx:latest</a:t>
            </a:r>
            <a:r>
              <a:rPr lang="en-US" sz="2400" dirty="0">
                <a:solidFill>
                  <a:schemeClr val="bg1"/>
                </a:solidFill>
                <a:latin typeface="Raleway Medium" panose="020B0603030101060003" pitchFamily="34" charset="77"/>
              </a:rPr>
              <a:t> in your FROM statement</a:t>
            </a:r>
          </a:p>
          <a:p>
            <a:pPr marL="457200" indent="-457200">
              <a:buFont typeface="+mj-lt"/>
              <a:buAutoNum type="arabicPeriod"/>
            </a:pPr>
            <a:r>
              <a:rPr lang="en-US" sz="2400" dirty="0">
                <a:solidFill>
                  <a:schemeClr val="bg1"/>
                </a:solidFill>
                <a:latin typeface="Raleway Medium" panose="020B0603030101060003" pitchFamily="34" charset="77"/>
              </a:rPr>
              <a:t>Create a new simple HTML. Any simple content will do.</a:t>
            </a:r>
          </a:p>
          <a:p>
            <a:pPr marL="457200" indent="-457200">
              <a:buFont typeface="+mj-lt"/>
              <a:buAutoNum type="arabicPeriod"/>
            </a:pPr>
            <a:r>
              <a:rPr lang="en-US" sz="2400" dirty="0">
                <a:solidFill>
                  <a:schemeClr val="bg1"/>
                </a:solidFill>
                <a:latin typeface="Raleway Medium" panose="020B0603030101060003" pitchFamily="34" charset="77"/>
              </a:rPr>
              <a:t>In your </a:t>
            </a:r>
            <a:r>
              <a:rPr lang="en-US" sz="2400" dirty="0" err="1">
                <a:solidFill>
                  <a:schemeClr val="bg1"/>
                </a:solidFill>
                <a:latin typeface="Raleway Medium" panose="020B0603030101060003" pitchFamily="34" charset="77"/>
              </a:rPr>
              <a:t>Dockerfile</a:t>
            </a:r>
            <a:r>
              <a:rPr lang="en-US" sz="2400" dirty="0">
                <a:solidFill>
                  <a:schemeClr val="bg1"/>
                </a:solidFill>
                <a:latin typeface="Raleway Medium" panose="020B0603030101060003" pitchFamily="34" charset="77"/>
              </a:rPr>
              <a:t>, copy the file into the container at /</a:t>
            </a:r>
            <a:r>
              <a:rPr lang="en-US" sz="2400" dirty="0" err="1">
                <a:solidFill>
                  <a:schemeClr val="bg1"/>
                </a:solidFill>
                <a:latin typeface="Raleway Medium" panose="020B0603030101060003" pitchFamily="34" charset="77"/>
              </a:rPr>
              <a:t>usr</a:t>
            </a:r>
            <a:r>
              <a:rPr lang="en-US" sz="2400" dirty="0">
                <a:solidFill>
                  <a:schemeClr val="bg1"/>
                </a:solidFill>
                <a:latin typeface="Raleway Medium" panose="020B0603030101060003" pitchFamily="34" charset="77"/>
              </a:rPr>
              <a:t>/share/</a:t>
            </a:r>
            <a:r>
              <a:rPr lang="en-US" sz="2400" dirty="0" err="1">
                <a:solidFill>
                  <a:schemeClr val="bg1"/>
                </a:solidFill>
                <a:latin typeface="Raleway Medium" panose="020B0603030101060003" pitchFamily="34" charset="77"/>
              </a:rPr>
              <a:t>nginx</a:t>
            </a:r>
            <a:r>
              <a:rPr lang="en-US" sz="2400" dirty="0">
                <a:solidFill>
                  <a:schemeClr val="bg1"/>
                </a:solidFill>
                <a:latin typeface="Raleway Medium" panose="020B0603030101060003" pitchFamily="34" charset="77"/>
              </a:rPr>
              <a:t>/html</a:t>
            </a:r>
          </a:p>
          <a:p>
            <a:pPr marL="457200" indent="-457200">
              <a:buFont typeface="+mj-lt"/>
              <a:buAutoNum type="arabicPeriod"/>
            </a:pPr>
            <a:r>
              <a:rPr lang="en-US" sz="2400" dirty="0">
                <a:solidFill>
                  <a:schemeClr val="bg1"/>
                </a:solidFill>
                <a:latin typeface="Raleway Medium" panose="020B0603030101060003" pitchFamily="34" charset="77"/>
              </a:rPr>
              <a:t>Build the image, tag it, and run it.</a:t>
            </a:r>
          </a:p>
          <a:p>
            <a:pPr marL="457200" indent="-457200">
              <a:buFont typeface="+mj-lt"/>
              <a:buAutoNum type="arabicPeriod"/>
            </a:pPr>
            <a:r>
              <a:rPr lang="en-US" sz="2400" dirty="0">
                <a:solidFill>
                  <a:schemeClr val="bg1"/>
                </a:solidFill>
                <a:latin typeface="Raleway Medium" panose="020B0603030101060003" pitchFamily="34" charset="77"/>
              </a:rPr>
              <a:t>Check that you see your custom HTML in your browser. Nginx runs on port 80.</a:t>
            </a:r>
          </a:p>
          <a:p>
            <a:pPr marL="457200" indent="-457200">
              <a:buFont typeface="+mj-lt"/>
              <a:buAutoNum type="arabicPeriod"/>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err="1">
                <a:solidFill>
                  <a:prstClr val="white"/>
                </a:solidFill>
              </a:rPr>
              <a:t>dockerfile</a:t>
            </a:r>
            <a:r>
              <a:rPr lang="en-US" sz="6000" dirty="0">
                <a:solidFill>
                  <a:prstClr val="white"/>
                </a:solidFill>
              </a:rPr>
              <a:t> – </a:t>
            </a:r>
            <a:r>
              <a:rPr lang="en-US" sz="6000" dirty="0" err="1">
                <a:solidFill>
                  <a:schemeClr val="accent3"/>
                </a:solidFill>
              </a:rPr>
              <a:t>nginx</a:t>
            </a:r>
            <a:r>
              <a:rPr lang="en-US" sz="6000" dirty="0">
                <a:solidFill>
                  <a:schemeClr val="accent3"/>
                </a:solidFill>
              </a:rPr>
              <a:t> lab</a:t>
            </a:r>
          </a:p>
        </p:txBody>
      </p:sp>
    </p:spTree>
    <p:extLst>
      <p:ext uri="{BB962C8B-B14F-4D97-AF65-F5344CB8AC3E}">
        <p14:creationId xmlns:p14="http://schemas.microsoft.com/office/powerpoint/2010/main" val="17175499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010" y="4016920"/>
            <a:ext cx="11175647" cy="609600"/>
          </a:xfrm>
        </p:spPr>
        <p:txBody>
          <a:bodyPr>
            <a:normAutofit fontScale="90000"/>
          </a:bodyPr>
          <a:lstStyle/>
          <a:p>
            <a:r>
              <a:rPr lang="en-US" dirty="0">
                <a:solidFill>
                  <a:schemeClr val="bg1"/>
                </a:solidFill>
              </a:rPr>
              <a:t>inheritance</a:t>
            </a:r>
            <a:endParaRPr lang="en-US" dirty="0"/>
          </a:p>
        </p:txBody>
      </p:sp>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err="1">
                <a:solidFill>
                  <a:prstClr val="white"/>
                </a:solidFill>
              </a:rPr>
              <a:t>Dockerfile</a:t>
            </a:r>
            <a:r>
              <a:rPr lang="en-US" sz="9600" dirty="0">
                <a:solidFill>
                  <a:prstClr val="white"/>
                </a:solidFill>
              </a:rPr>
              <a:t>: lab</a:t>
            </a:r>
            <a:endParaRPr lang="en-US" sz="9600" dirty="0"/>
          </a:p>
        </p:txBody>
      </p:sp>
      <p:pic>
        <p:nvPicPr>
          <p:cNvPr id="27" name="Picture 26">
            <a:extLst>
              <a:ext uri="{FF2B5EF4-FFF2-40B4-BE49-F238E27FC236}">
                <a16:creationId xmlns:a16="http://schemas.microsoft.com/office/drawing/2014/main" id="{F459FE47-1FC8-F749-9D2A-BB5D52AD02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325" y="2343474"/>
            <a:ext cx="2095500" cy="1803400"/>
          </a:xfrm>
          <a:prstGeom prst="rect">
            <a:avLst/>
          </a:prstGeom>
        </p:spPr>
      </p:pic>
    </p:spTree>
    <p:extLst>
      <p:ext uri="{BB962C8B-B14F-4D97-AF65-F5344CB8AC3E}">
        <p14:creationId xmlns:p14="http://schemas.microsoft.com/office/powerpoint/2010/main" val="20562867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400" fill="hold"/>
                                        <p:tgtEl>
                                          <p:spTgt spid="2"/>
                                        </p:tgtEl>
                                        <p:attrNameLst>
                                          <p:attrName>ppt_x</p:attrName>
                                        </p:attrNameLst>
                                      </p:cBhvr>
                                      <p:tavLst>
                                        <p:tav tm="0">
                                          <p:val>
                                            <p:strVal val="#ppt_x"/>
                                          </p:val>
                                        </p:tav>
                                        <p:tav tm="100000">
                                          <p:val>
                                            <p:strVal val="#ppt_x"/>
                                          </p:val>
                                        </p:tav>
                                      </p:tavLst>
                                    </p:anim>
                                    <p:anim calcmode="lin" valueType="num">
                                      <p:cBhvr additive="base">
                                        <p:cTn id="8" dur="4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400"/>
                            </p:stCondLst>
                            <p:childTnLst>
                              <p:par>
                                <p:cTn id="10" presetID="2" presetClass="entr" presetSubtype="4"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ppt_x"/>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Vital statistics check</a:t>
            </a:r>
            <a:endParaRPr lang="en-US" sz="9600" dirty="0"/>
          </a:p>
        </p:txBody>
      </p:sp>
      <p:sp>
        <p:nvSpPr>
          <p:cNvPr id="22" name="TextBox 21">
            <a:extLst>
              <a:ext uri="{FF2B5EF4-FFF2-40B4-BE49-F238E27FC236}">
                <a16:creationId xmlns:a16="http://schemas.microsoft.com/office/drawing/2014/main" id="{26FA6184-8AFB-454F-8905-1BE9DAF38E72}"/>
              </a:ext>
            </a:extLst>
          </p:cNvPr>
          <p:cNvSpPr txBox="1"/>
          <p:nvPr/>
        </p:nvSpPr>
        <p:spPr>
          <a:xfrm>
            <a:off x="2734465" y="4357203"/>
            <a:ext cx="6606614" cy="1200329"/>
          </a:xfrm>
          <a:prstGeom prst="rect">
            <a:avLst/>
          </a:prstGeom>
          <a:noFill/>
        </p:spPr>
        <p:txBody>
          <a:bodyPr wrap="square" rtlCol="0">
            <a:spAutoFit/>
          </a:bodyPr>
          <a:lstStyle/>
          <a:p>
            <a:r>
              <a:rPr lang="en-US" dirty="0">
                <a:solidFill>
                  <a:schemeClr val="bg1"/>
                </a:solidFill>
                <a:latin typeface="Raleway Medium" panose="020B0603030101060003" pitchFamily="34" charset="77"/>
              </a:rPr>
              <a:t>Let’s get a sense for class knowledge and experience</a:t>
            </a:r>
          </a:p>
          <a:p>
            <a:pPr marL="285750" indent="-285750">
              <a:buFont typeface="Arial" panose="020B0604020202020204" pitchFamily="34" charset="0"/>
              <a:buChar char="•"/>
            </a:pPr>
            <a:r>
              <a:rPr lang="en-US" dirty="0">
                <a:solidFill>
                  <a:schemeClr val="bg1"/>
                </a:solidFill>
                <a:latin typeface="Raleway Medium" panose="020B0603030101060003" pitchFamily="34" charset="77"/>
              </a:rPr>
              <a:t>Experience with Docker?</a:t>
            </a:r>
          </a:p>
          <a:p>
            <a:pPr marL="285750" indent="-285750">
              <a:buFont typeface="Arial" panose="020B0604020202020204" pitchFamily="34" charset="0"/>
              <a:buChar char="•"/>
            </a:pPr>
            <a:r>
              <a:rPr lang="en-US" dirty="0">
                <a:solidFill>
                  <a:schemeClr val="bg1"/>
                </a:solidFill>
                <a:latin typeface="Raleway Medium" panose="020B0603030101060003" pitchFamily="34" charset="77"/>
              </a:rPr>
              <a:t>Development experience</a:t>
            </a:r>
          </a:p>
          <a:p>
            <a:pPr marL="285750" indent="-285750">
              <a:buFont typeface="Arial" panose="020B0604020202020204" pitchFamily="34" charset="0"/>
              <a:buChar char="•"/>
            </a:pPr>
            <a:r>
              <a:rPr lang="en-US" dirty="0">
                <a:solidFill>
                  <a:schemeClr val="bg1"/>
                </a:solidFill>
                <a:latin typeface="Raleway Medium" panose="020B0603030101060003" pitchFamily="34" charset="77"/>
              </a:rPr>
              <a:t>Ops or DevOps experience</a:t>
            </a:r>
          </a:p>
        </p:txBody>
      </p:sp>
      <p:pic>
        <p:nvPicPr>
          <p:cNvPr id="27" name="Picture 26">
            <a:extLst>
              <a:ext uri="{FF2B5EF4-FFF2-40B4-BE49-F238E27FC236}">
                <a16:creationId xmlns:a16="http://schemas.microsoft.com/office/drawing/2014/main" id="{639BE61C-965A-B94A-B5C1-2DC00D1848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6241" y="2488616"/>
            <a:ext cx="2095500" cy="1803400"/>
          </a:xfrm>
          <a:prstGeom prst="rect">
            <a:avLst/>
          </a:prstGeom>
        </p:spPr>
      </p:pic>
    </p:spTree>
    <p:extLst>
      <p:ext uri="{BB962C8B-B14F-4D97-AF65-F5344CB8AC3E}">
        <p14:creationId xmlns:p14="http://schemas.microsoft.com/office/powerpoint/2010/main" val="28866874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5632311"/>
          </a:xfrm>
          <a:prstGeom prst="rect">
            <a:avLst/>
          </a:prstGeom>
          <a:noFill/>
        </p:spPr>
        <p:txBody>
          <a:bodyPr wrap="square" rtlCol="0">
            <a:spAutoFit/>
          </a:bodyPr>
          <a:lstStyle/>
          <a:p>
            <a:pPr marL="457200" indent="-457200">
              <a:buFont typeface="+mj-lt"/>
              <a:buAutoNum type="arabicPeriod"/>
            </a:pPr>
            <a:r>
              <a:rPr lang="en-US" sz="2400" dirty="0">
                <a:solidFill>
                  <a:schemeClr val="bg1"/>
                </a:solidFill>
                <a:latin typeface="Raleway Medium" panose="020B0603030101060003" pitchFamily="34" charset="77"/>
              </a:rPr>
              <a:t>Let’s see image inheritance in action.</a:t>
            </a:r>
          </a:p>
          <a:p>
            <a:pPr marL="457200" indent="-457200">
              <a:buFont typeface="+mj-lt"/>
              <a:buAutoNum type="arabicPeriod"/>
            </a:pPr>
            <a:r>
              <a:rPr lang="en-US" sz="2400" dirty="0">
                <a:solidFill>
                  <a:schemeClr val="bg1"/>
                </a:solidFill>
                <a:latin typeface="Raleway Medium" panose="020B0603030101060003" pitchFamily="34" charset="77"/>
              </a:rPr>
              <a:t>If you exec into a bash shell on your Nginx container, you’ll notice that vim is not installed.</a:t>
            </a:r>
          </a:p>
          <a:p>
            <a:pPr marL="457200" indent="-457200">
              <a:buFont typeface="+mj-lt"/>
              <a:buAutoNum type="arabicPeriod"/>
            </a:pPr>
            <a:r>
              <a:rPr lang="en-US" sz="2400" dirty="0">
                <a:solidFill>
                  <a:schemeClr val="bg1"/>
                </a:solidFill>
                <a:latin typeface="Raleway Medium" panose="020B0603030101060003" pitchFamily="34" charset="77"/>
              </a:rPr>
              <a:t>Now write a new </a:t>
            </a:r>
            <a:r>
              <a:rPr lang="en-US" sz="2400" dirty="0" err="1">
                <a:solidFill>
                  <a:schemeClr val="bg1"/>
                </a:solidFill>
                <a:latin typeface="Raleway Medium" panose="020B0603030101060003" pitchFamily="34" charset="77"/>
              </a:rPr>
              <a:t>Dockerfile</a:t>
            </a:r>
            <a:r>
              <a:rPr lang="en-US" sz="2400" dirty="0">
                <a:solidFill>
                  <a:schemeClr val="bg1"/>
                </a:solidFill>
                <a:latin typeface="Raleway Medium" panose="020B0603030101060003" pitchFamily="34" charset="77"/>
              </a:rPr>
              <a:t>, and reference your updated Nginx image in the FROM line.</a:t>
            </a:r>
          </a:p>
          <a:p>
            <a:pPr marL="457200" indent="-457200">
              <a:buFont typeface="+mj-lt"/>
              <a:buAutoNum type="arabicPeriod"/>
            </a:pPr>
            <a:r>
              <a:rPr lang="en-US" sz="2400" dirty="0">
                <a:solidFill>
                  <a:schemeClr val="bg1"/>
                </a:solidFill>
                <a:latin typeface="Raleway Medium" panose="020B0603030101060003" pitchFamily="34" charset="77"/>
              </a:rPr>
              <a:t>In your </a:t>
            </a:r>
            <a:r>
              <a:rPr lang="en-US" sz="2400" dirty="0" err="1">
                <a:solidFill>
                  <a:schemeClr val="bg1"/>
                </a:solidFill>
                <a:latin typeface="Raleway Medium" panose="020B0603030101060003" pitchFamily="34" charset="77"/>
              </a:rPr>
              <a:t>Dockerfile</a:t>
            </a:r>
            <a:r>
              <a:rPr lang="en-US" sz="2400" dirty="0">
                <a:solidFill>
                  <a:schemeClr val="bg1"/>
                </a:solidFill>
                <a:latin typeface="Raleway Medium" panose="020B0603030101060003" pitchFamily="34" charset="77"/>
              </a:rPr>
              <a:t> add commands to install vim when the image is built.</a:t>
            </a:r>
          </a:p>
          <a:p>
            <a:pPr marL="914400" lvl="1" indent="-457200">
              <a:buFont typeface="+mj-lt"/>
              <a:buAutoNum type="arabicPeriod"/>
            </a:pPr>
            <a:r>
              <a:rPr lang="en-US" sz="2400" dirty="0">
                <a:solidFill>
                  <a:schemeClr val="bg1"/>
                </a:solidFill>
                <a:latin typeface="Courier New" panose="02070309020205020404" pitchFamily="49" charset="0"/>
                <a:cs typeface="Courier New" panose="02070309020205020404" pitchFamily="49" charset="0"/>
              </a:rPr>
              <a:t>apt-get update</a:t>
            </a:r>
          </a:p>
          <a:p>
            <a:pPr marL="914400" lvl="1" indent="-457200">
              <a:buFont typeface="+mj-lt"/>
              <a:buAutoNum type="arabicPeriod"/>
            </a:pPr>
            <a:r>
              <a:rPr lang="en-US" sz="2400" dirty="0">
                <a:solidFill>
                  <a:schemeClr val="bg1"/>
                </a:solidFill>
                <a:latin typeface="Courier New" panose="02070309020205020404" pitchFamily="49" charset="0"/>
                <a:cs typeface="Courier New" panose="02070309020205020404" pitchFamily="49" charset="0"/>
              </a:rPr>
              <a:t>apt-get install –</a:t>
            </a:r>
            <a:r>
              <a:rPr lang="en-US" sz="2400">
                <a:solidFill>
                  <a:schemeClr val="bg1"/>
                </a:solidFill>
                <a:latin typeface="Courier New" panose="02070309020205020404" pitchFamily="49" charset="0"/>
                <a:cs typeface="Courier New" panose="02070309020205020404" pitchFamily="49" charset="0"/>
              </a:rPr>
              <a:t>y vim</a:t>
            </a:r>
            <a:endParaRPr lang="en-US" sz="2400" dirty="0">
              <a:solidFill>
                <a:schemeClr val="bg1"/>
              </a:solidFill>
              <a:latin typeface="Raleway Medium" panose="020B0603030101060003" pitchFamily="34" charset="77"/>
            </a:endParaRPr>
          </a:p>
          <a:p>
            <a:pPr marL="457200" indent="-457200">
              <a:buFont typeface="+mj-lt"/>
              <a:buAutoNum type="arabicPeriod"/>
            </a:pPr>
            <a:r>
              <a:rPr lang="en-US" sz="2400" dirty="0">
                <a:solidFill>
                  <a:schemeClr val="bg1"/>
                </a:solidFill>
                <a:latin typeface="Raleway Medium" panose="020B0603030101060003" pitchFamily="34" charset="77"/>
              </a:rPr>
              <a:t>Build your new image and run it. </a:t>
            </a:r>
          </a:p>
          <a:p>
            <a:pPr marL="457200" indent="-457200">
              <a:buFont typeface="+mj-lt"/>
              <a:buAutoNum type="arabicPeriod"/>
            </a:pPr>
            <a:r>
              <a:rPr lang="en-US" sz="2400" dirty="0">
                <a:solidFill>
                  <a:schemeClr val="bg1"/>
                </a:solidFill>
                <a:latin typeface="Raleway Medium" panose="020B0603030101060003" pitchFamily="34" charset="77"/>
              </a:rPr>
              <a:t>Exec into it and notice that vim is already installed and you can update the HTML files located in /</a:t>
            </a:r>
            <a:r>
              <a:rPr lang="en-US" sz="2400" dirty="0" err="1">
                <a:solidFill>
                  <a:schemeClr val="bg1"/>
                </a:solidFill>
                <a:latin typeface="Raleway Medium" panose="020B0603030101060003" pitchFamily="34" charset="77"/>
              </a:rPr>
              <a:t>usr</a:t>
            </a:r>
            <a:r>
              <a:rPr lang="en-US" sz="2400" dirty="0">
                <a:solidFill>
                  <a:schemeClr val="bg1"/>
                </a:solidFill>
                <a:latin typeface="Raleway Medium" panose="020B0603030101060003" pitchFamily="34" charset="77"/>
              </a:rPr>
              <a:t>/share/</a:t>
            </a:r>
            <a:r>
              <a:rPr lang="en-US" sz="2400" dirty="0" err="1">
                <a:solidFill>
                  <a:schemeClr val="bg1"/>
                </a:solidFill>
                <a:latin typeface="Raleway Medium" panose="020B0603030101060003" pitchFamily="34" charset="77"/>
              </a:rPr>
              <a:t>nginx</a:t>
            </a:r>
            <a:r>
              <a:rPr lang="en-US" sz="2400" dirty="0">
                <a:solidFill>
                  <a:schemeClr val="bg1"/>
                </a:solidFill>
                <a:latin typeface="Raleway Medium" panose="020B0603030101060003" pitchFamily="34" charset="77"/>
              </a:rPr>
              <a:t>/html at will without any more installs.</a:t>
            </a:r>
          </a:p>
          <a:p>
            <a:pPr marL="914400" lvl="1" indent="-457200">
              <a:buFont typeface="+mj-lt"/>
              <a:buAutoNum type="arabicPeriod"/>
            </a:pPr>
            <a:r>
              <a:rPr lang="en-US" sz="2400" dirty="0">
                <a:solidFill>
                  <a:schemeClr val="bg1"/>
                </a:solidFill>
                <a:latin typeface="Courier New" panose="02070309020205020404" pitchFamily="49" charset="0"/>
                <a:cs typeface="Courier New" panose="02070309020205020404" pitchFamily="49" charset="0"/>
              </a:rPr>
              <a:t>docker exec –it &lt;container name&gt; bash</a:t>
            </a:r>
          </a:p>
          <a:p>
            <a:pPr marL="457200" indent="-457200">
              <a:buFont typeface="+mj-lt"/>
              <a:buAutoNum type="arabicPeriod"/>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err="1">
                <a:solidFill>
                  <a:prstClr val="white"/>
                </a:solidFill>
              </a:rPr>
              <a:t>dockerfile</a:t>
            </a:r>
            <a:r>
              <a:rPr lang="en-US" sz="6000" dirty="0">
                <a:solidFill>
                  <a:prstClr val="white"/>
                </a:solidFill>
              </a:rPr>
              <a:t> – </a:t>
            </a:r>
            <a:r>
              <a:rPr lang="en-US" sz="6000" dirty="0">
                <a:solidFill>
                  <a:schemeClr val="accent3"/>
                </a:solidFill>
              </a:rPr>
              <a:t>inheritance lab</a:t>
            </a:r>
          </a:p>
        </p:txBody>
      </p:sp>
    </p:spTree>
    <p:extLst>
      <p:ext uri="{BB962C8B-B14F-4D97-AF65-F5344CB8AC3E}">
        <p14:creationId xmlns:p14="http://schemas.microsoft.com/office/powerpoint/2010/main" val="35765619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5262979"/>
          </a:xfrm>
          <a:prstGeom prst="rect">
            <a:avLst/>
          </a:prstGeom>
          <a:noFill/>
        </p:spPr>
        <p:txBody>
          <a:bodyPr wrap="square" rtlCol="0">
            <a:spAutoFit/>
          </a:bodyPr>
          <a:lstStyle/>
          <a:p>
            <a:pPr marL="457200" indent="-457200">
              <a:buFont typeface="Arial" panose="020B0604020202020204" pitchFamily="34" charset="0"/>
              <a:buChar char="•"/>
            </a:pPr>
            <a:r>
              <a:rPr lang="en-US" sz="2400" dirty="0">
                <a:solidFill>
                  <a:schemeClr val="bg1"/>
                </a:solidFill>
                <a:latin typeface="Raleway Medium" panose="020B0603030101060003" pitchFamily="34" charset="77"/>
              </a:rPr>
              <a:t>Docker is intended to run a single process per container. This is important as if the process faults, then the whole container can be thrown out and a new one created.</a:t>
            </a:r>
          </a:p>
          <a:p>
            <a:pPr marL="457200" indent="-457200">
              <a:buFont typeface="Arial" panose="020B0604020202020204" pitchFamily="34" charset="0"/>
              <a:buChar char="•"/>
            </a:pPr>
            <a:r>
              <a:rPr lang="en-US" sz="2400" dirty="0">
                <a:solidFill>
                  <a:schemeClr val="bg1"/>
                </a:solidFill>
                <a:latin typeface="Raleway Medium" panose="020B0603030101060003" pitchFamily="34" charset="77"/>
              </a:rPr>
              <a:t>You can get around this by using </a:t>
            </a:r>
            <a:r>
              <a:rPr lang="en-US" sz="2400" dirty="0" err="1">
                <a:solidFill>
                  <a:schemeClr val="bg1"/>
                </a:solidFill>
                <a:latin typeface="Raleway Medium" panose="020B0603030101060003" pitchFamily="34" charset="77"/>
              </a:rPr>
              <a:t>systemd</a:t>
            </a:r>
            <a:r>
              <a:rPr lang="en-US" sz="2400" dirty="0">
                <a:solidFill>
                  <a:schemeClr val="bg1"/>
                </a:solidFill>
                <a:latin typeface="Raleway Medium" panose="020B0603030101060003" pitchFamily="34" charset="77"/>
              </a:rPr>
              <a:t> or </a:t>
            </a:r>
            <a:r>
              <a:rPr lang="en-US" sz="2400" dirty="0" err="1">
                <a:solidFill>
                  <a:schemeClr val="bg1"/>
                </a:solidFill>
                <a:latin typeface="Raleway Medium" panose="020B0603030101060003" pitchFamily="34" charset="77"/>
              </a:rPr>
              <a:t>supervisord</a:t>
            </a:r>
            <a:r>
              <a:rPr lang="en-US" sz="2400" dirty="0">
                <a:solidFill>
                  <a:schemeClr val="bg1"/>
                </a:solidFill>
                <a:latin typeface="Raleway Medium" panose="020B0603030101060003" pitchFamily="34" charset="77"/>
              </a:rPr>
              <a:t> as the single process, which monitors and manages multiple other processes.</a:t>
            </a:r>
          </a:p>
          <a:p>
            <a:pPr marL="457200" indent="-457200">
              <a:buFont typeface="Arial" panose="020B0604020202020204" pitchFamily="34" charset="0"/>
              <a:buChar char="•"/>
            </a:pPr>
            <a:r>
              <a:rPr lang="en-US" sz="2400" dirty="0">
                <a:solidFill>
                  <a:schemeClr val="bg1"/>
                </a:solidFill>
                <a:latin typeface="Raleway Medium" panose="020B0603030101060003" pitchFamily="34" charset="77"/>
              </a:rPr>
              <a:t>This is not something you should make a habit of. There should be a very good reason to do this and you should avoid it if possible. Design your containers to run a single process.</a:t>
            </a:r>
          </a:p>
          <a:p>
            <a:pPr marL="457200" indent="-4572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a:solidFill>
                  <a:prstClr val="white"/>
                </a:solidFill>
              </a:rPr>
              <a:t>docker – </a:t>
            </a:r>
            <a:r>
              <a:rPr lang="en-US" sz="6000" dirty="0">
                <a:solidFill>
                  <a:schemeClr val="accent3"/>
                </a:solidFill>
              </a:rPr>
              <a:t>single process</a:t>
            </a:r>
            <a:endParaRPr lang="en-US" sz="6000" dirty="0"/>
          </a:p>
        </p:txBody>
      </p:sp>
    </p:spTree>
    <p:extLst>
      <p:ext uri="{BB962C8B-B14F-4D97-AF65-F5344CB8AC3E}">
        <p14:creationId xmlns:p14="http://schemas.microsoft.com/office/powerpoint/2010/main" val="8006631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extLst>
              <a:ext uri="{28A0092B-C50C-407E-A947-70E740481C1C}">
                <a14:useLocalDpi xmlns:a14="http://schemas.microsoft.com/office/drawing/2010/main" val="0"/>
              </a:ext>
            </a:extLst>
          </a:blip>
          <a:srcRect l="247" t="4571" b="1122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AutoShape 30"/>
          <p:cNvSpPr>
            <a:spLocks/>
          </p:cNvSpPr>
          <p:nvPr/>
        </p:nvSpPr>
        <p:spPr bwMode="auto">
          <a:xfrm>
            <a:off x="-1" y="0"/>
            <a:ext cx="12206689" cy="685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60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sp>
        <p:nvSpPr>
          <p:cNvPr id="68" name="Freeform 67"/>
          <p:cNvSpPr/>
          <p:nvPr/>
        </p:nvSpPr>
        <p:spPr>
          <a:xfrm>
            <a:off x="4921575" y="1355492"/>
            <a:ext cx="2667000" cy="2667000"/>
          </a:xfrm>
          <a:custGeom>
            <a:avLst/>
            <a:gdLst>
              <a:gd name="connsiteX0" fmla="*/ 2529043 w 2667000"/>
              <a:gd name="connsiteY0" fmla="*/ 747131 h 2667000"/>
              <a:gd name="connsiteX1" fmla="*/ 2574505 w 2667000"/>
              <a:gd name="connsiteY1" fmla="*/ 844539 h 2667000"/>
              <a:gd name="connsiteX2" fmla="*/ 2667000 w 2667000"/>
              <a:gd name="connsiteY2" fmla="*/ 1333500 h 2667000"/>
              <a:gd name="connsiteX3" fmla="*/ 1333500 w 2667000"/>
              <a:gd name="connsiteY3" fmla="*/ 2667000 h 2667000"/>
              <a:gd name="connsiteX4" fmla="*/ 697875 w 2667000"/>
              <a:gd name="connsiteY4" fmla="*/ 2506054 h 2667000"/>
              <a:gd name="connsiteX5" fmla="*/ 649891 w 2667000"/>
              <a:gd name="connsiteY5" fmla="*/ 2476902 h 2667000"/>
              <a:gd name="connsiteX6" fmla="*/ 701613 w 2667000"/>
              <a:gd name="connsiteY6" fmla="*/ 2391753 h 2667000"/>
              <a:gd name="connsiteX7" fmla="*/ 745412 w 2667000"/>
              <a:gd name="connsiteY7" fmla="*/ 2418362 h 2667000"/>
              <a:gd name="connsiteX8" fmla="*/ 1333500 w 2667000"/>
              <a:gd name="connsiteY8" fmla="*/ 2567271 h 2667000"/>
              <a:gd name="connsiteX9" fmla="*/ 2567271 w 2667000"/>
              <a:gd name="connsiteY9" fmla="*/ 1333500 h 2667000"/>
              <a:gd name="connsiteX10" fmla="*/ 2481692 w 2667000"/>
              <a:gd name="connsiteY10" fmla="*/ 881107 h 2667000"/>
              <a:gd name="connsiteX11" fmla="*/ 2466734 w 2667000"/>
              <a:gd name="connsiteY11" fmla="*/ 849056 h 2667000"/>
              <a:gd name="connsiteX12" fmla="*/ 1333500 w 2667000"/>
              <a:gd name="connsiteY12" fmla="*/ 0 h 2667000"/>
              <a:gd name="connsiteX13" fmla="*/ 1822461 w 2667000"/>
              <a:gd name="connsiteY13" fmla="*/ 92496 h 2667000"/>
              <a:gd name="connsiteX14" fmla="*/ 1941266 w 2667000"/>
              <a:gd name="connsiteY14" fmla="*/ 147944 h 2667000"/>
              <a:gd name="connsiteX15" fmla="*/ 1837165 w 2667000"/>
              <a:gd name="connsiteY15" fmla="*/ 209238 h 2667000"/>
              <a:gd name="connsiteX16" fmla="*/ 1785893 w 2667000"/>
              <a:gd name="connsiteY16" fmla="*/ 185308 h 2667000"/>
              <a:gd name="connsiteX17" fmla="*/ 1333500 w 2667000"/>
              <a:gd name="connsiteY17" fmla="*/ 99729 h 2667000"/>
              <a:gd name="connsiteX18" fmla="*/ 99730 w 2667000"/>
              <a:gd name="connsiteY18" fmla="*/ 1333500 h 2667000"/>
              <a:gd name="connsiteX19" fmla="*/ 248639 w 2667000"/>
              <a:gd name="connsiteY19" fmla="*/ 1921589 h 2667000"/>
              <a:gd name="connsiteX20" fmla="*/ 303282 w 2667000"/>
              <a:gd name="connsiteY20" fmla="*/ 2011535 h 2667000"/>
              <a:gd name="connsiteX21" fmla="*/ 217570 w 2667000"/>
              <a:gd name="connsiteY21" fmla="*/ 2062330 h 2667000"/>
              <a:gd name="connsiteX22" fmla="*/ 160947 w 2667000"/>
              <a:gd name="connsiteY22" fmla="*/ 1969125 h 2667000"/>
              <a:gd name="connsiteX23" fmla="*/ 0 w 2667000"/>
              <a:gd name="connsiteY23" fmla="*/ 1333500 h 2667000"/>
              <a:gd name="connsiteX24" fmla="*/ 1333500 w 2667000"/>
              <a:gd name="connsiteY24" fmla="*/ 0 h 266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67000" h="2667000">
                <a:moveTo>
                  <a:pt x="2529043" y="747131"/>
                </a:moveTo>
                <a:lnTo>
                  <a:pt x="2574505" y="844539"/>
                </a:lnTo>
                <a:cubicBezTo>
                  <a:pt x="2634205" y="995939"/>
                  <a:pt x="2667000" y="1160890"/>
                  <a:pt x="2667000" y="1333500"/>
                </a:cubicBezTo>
                <a:cubicBezTo>
                  <a:pt x="2667000" y="2069972"/>
                  <a:pt x="2069972" y="2667000"/>
                  <a:pt x="1333500" y="2667000"/>
                </a:cubicBezTo>
                <a:cubicBezTo>
                  <a:pt x="1103353" y="2667000"/>
                  <a:pt x="886823" y="2608697"/>
                  <a:pt x="697875" y="2506054"/>
                </a:cubicBezTo>
                <a:lnTo>
                  <a:pt x="649891" y="2476902"/>
                </a:lnTo>
                <a:lnTo>
                  <a:pt x="701613" y="2391753"/>
                </a:lnTo>
                <a:lnTo>
                  <a:pt x="745412" y="2418362"/>
                </a:lnTo>
                <a:cubicBezTo>
                  <a:pt x="920229" y="2513327"/>
                  <a:pt x="1120565" y="2567271"/>
                  <a:pt x="1333500" y="2567271"/>
                </a:cubicBezTo>
                <a:cubicBezTo>
                  <a:pt x="2014893" y="2567271"/>
                  <a:pt x="2567271" y="2014893"/>
                  <a:pt x="2567271" y="1333500"/>
                </a:cubicBezTo>
                <a:cubicBezTo>
                  <a:pt x="2567271" y="1173799"/>
                  <a:pt x="2536928" y="1021184"/>
                  <a:pt x="2481692" y="881107"/>
                </a:cubicBezTo>
                <a:lnTo>
                  <a:pt x="2466734" y="849056"/>
                </a:lnTo>
                <a:close/>
                <a:moveTo>
                  <a:pt x="1333500" y="0"/>
                </a:moveTo>
                <a:cubicBezTo>
                  <a:pt x="1506111" y="0"/>
                  <a:pt x="1671061" y="32796"/>
                  <a:pt x="1822461" y="92496"/>
                </a:cubicBezTo>
                <a:lnTo>
                  <a:pt x="1941266" y="147944"/>
                </a:lnTo>
                <a:lnTo>
                  <a:pt x="1837165" y="209238"/>
                </a:lnTo>
                <a:lnTo>
                  <a:pt x="1785893" y="185308"/>
                </a:lnTo>
                <a:cubicBezTo>
                  <a:pt x="1645817" y="130073"/>
                  <a:pt x="1493202" y="99729"/>
                  <a:pt x="1333500" y="99729"/>
                </a:cubicBezTo>
                <a:cubicBezTo>
                  <a:pt x="652107" y="99729"/>
                  <a:pt x="99730" y="652107"/>
                  <a:pt x="99730" y="1333500"/>
                </a:cubicBezTo>
                <a:cubicBezTo>
                  <a:pt x="99730" y="1546436"/>
                  <a:pt x="153673" y="1746772"/>
                  <a:pt x="248639" y="1921589"/>
                </a:cubicBezTo>
                <a:lnTo>
                  <a:pt x="303282" y="2011535"/>
                </a:lnTo>
                <a:lnTo>
                  <a:pt x="217570" y="2062330"/>
                </a:lnTo>
                <a:lnTo>
                  <a:pt x="160947" y="1969125"/>
                </a:lnTo>
                <a:cubicBezTo>
                  <a:pt x="58304" y="1780177"/>
                  <a:pt x="0" y="1563648"/>
                  <a:pt x="0" y="1333500"/>
                </a:cubicBezTo>
                <a:cubicBezTo>
                  <a:pt x="0" y="597029"/>
                  <a:pt x="597029" y="0"/>
                  <a:pt x="1333500" y="0"/>
                </a:cubicBezTo>
                <a:close/>
              </a:path>
            </a:pathLst>
          </a:custGeom>
          <a:solidFill>
            <a:srgbClr val="9A9A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3086" name="TextBox 3085"/>
          <p:cNvSpPr txBox="1"/>
          <p:nvPr/>
        </p:nvSpPr>
        <p:spPr>
          <a:xfrm>
            <a:off x="14688" y="4194770"/>
            <a:ext cx="12192000" cy="1107996"/>
          </a:xfrm>
          <a:prstGeom prst="rect">
            <a:avLst/>
          </a:prstGeom>
          <a:noFill/>
        </p:spPr>
        <p:txBody>
          <a:bodyPr wrap="square" rtlCol="0">
            <a:spAutoFit/>
          </a:bodyPr>
          <a:lstStyle/>
          <a:p>
            <a:pPr algn="ctr" defTabSz="457200"/>
            <a:r>
              <a:rPr lang="en-US" sz="6600">
                <a:solidFill>
                  <a:schemeClr val="accent3"/>
                </a:solidFill>
                <a:latin typeface="Bebas Neue" panose="020B0606020202050201" pitchFamily="34" charset="0"/>
              </a:rPr>
              <a:t>wrap </a:t>
            </a:r>
            <a:r>
              <a:rPr lang="en-US" sz="6600" dirty="0">
                <a:solidFill>
                  <a:schemeClr val="accent3"/>
                </a:solidFill>
                <a:latin typeface="Bebas Neue" panose="020B0606020202050201" pitchFamily="34" charset="0"/>
              </a:rPr>
              <a:t>up</a:t>
            </a:r>
          </a:p>
        </p:txBody>
      </p:sp>
      <p:pic>
        <p:nvPicPr>
          <p:cNvPr id="7" name="Picture 6">
            <a:extLst>
              <a:ext uri="{FF2B5EF4-FFF2-40B4-BE49-F238E27FC236}">
                <a16:creationId xmlns:a16="http://schemas.microsoft.com/office/drawing/2014/main" id="{FE36B168-86CF-3C4F-8D7A-D9975D36D8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7325" y="1787292"/>
            <a:ext cx="2095500" cy="1803400"/>
          </a:xfrm>
          <a:prstGeom prst="rect">
            <a:avLst/>
          </a:prstGeom>
        </p:spPr>
      </p:pic>
    </p:spTree>
    <p:extLst>
      <p:ext uri="{BB962C8B-B14F-4D97-AF65-F5344CB8AC3E}">
        <p14:creationId xmlns:p14="http://schemas.microsoft.com/office/powerpoint/2010/main" val="315080982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heel(1)">
                                      <p:cBhvr>
                                        <p:cTn id="7" dur="500"/>
                                        <p:tgtEl>
                                          <p:spTgt spid="6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086"/>
                                        </p:tgtEl>
                                        <p:attrNameLst>
                                          <p:attrName>style.visibility</p:attrName>
                                        </p:attrNameLst>
                                      </p:cBhvr>
                                      <p:to>
                                        <p:strVal val="visible"/>
                                      </p:to>
                                    </p:set>
                                    <p:animEffect transition="in" filter="fade">
                                      <p:cBhvr>
                                        <p:cTn id="11" dur="500"/>
                                        <p:tgtEl>
                                          <p:spTgt spid="30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308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Ratings/class survey</a:t>
            </a:r>
            <a:endParaRPr lang="en-US" sz="9600" dirty="0"/>
          </a:p>
        </p:txBody>
      </p:sp>
      <p:pic>
        <p:nvPicPr>
          <p:cNvPr id="27" name="Picture 26">
            <a:extLst>
              <a:ext uri="{FF2B5EF4-FFF2-40B4-BE49-F238E27FC236}">
                <a16:creationId xmlns:a16="http://schemas.microsoft.com/office/drawing/2014/main" id="{639BE61C-965A-B94A-B5C1-2DC00D184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241" y="2488616"/>
            <a:ext cx="2095500" cy="1803400"/>
          </a:xfrm>
          <a:prstGeom prst="rect">
            <a:avLst/>
          </a:prstGeom>
        </p:spPr>
      </p:pic>
    </p:spTree>
    <p:extLst>
      <p:ext uri="{BB962C8B-B14F-4D97-AF65-F5344CB8AC3E}">
        <p14:creationId xmlns:p14="http://schemas.microsoft.com/office/powerpoint/2010/main" val="126414689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Class sign-in</a:t>
            </a:r>
            <a:endParaRPr lang="en-US" sz="9600" dirty="0"/>
          </a:p>
        </p:txBody>
      </p:sp>
      <p:pic>
        <p:nvPicPr>
          <p:cNvPr id="27" name="Picture 26">
            <a:extLst>
              <a:ext uri="{FF2B5EF4-FFF2-40B4-BE49-F238E27FC236}">
                <a16:creationId xmlns:a16="http://schemas.microsoft.com/office/drawing/2014/main" id="{639BE61C-965A-B94A-B5C1-2DC00D184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241" y="2488616"/>
            <a:ext cx="2095500" cy="1803400"/>
          </a:xfrm>
          <a:prstGeom prst="rect">
            <a:avLst/>
          </a:prstGeom>
        </p:spPr>
      </p:pic>
    </p:spTree>
    <p:extLst>
      <p:ext uri="{BB962C8B-B14F-4D97-AF65-F5344CB8AC3E}">
        <p14:creationId xmlns:p14="http://schemas.microsoft.com/office/powerpoint/2010/main" val="33030313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theme/theme1.xml><?xml version="1.0" encoding="utf-8"?>
<a:theme xmlns:a="http://schemas.openxmlformats.org/drawingml/2006/main" name="Influencer - With Logos">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18CCF"/>
        </a:solidFill>
        <a:ln w="38100">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ln w="38100"/>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Influencer - No Log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34616</TotalTime>
  <Words>3766</Words>
  <Application>Microsoft Macintosh PowerPoint</Application>
  <PresentationFormat>Widescreen</PresentationFormat>
  <Paragraphs>426</Paragraphs>
  <Slides>72</Slides>
  <Notes>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72</vt:i4>
      </vt:variant>
    </vt:vector>
  </HeadingPairs>
  <TitlesOfParts>
    <vt:vector size="80" baseType="lpstr">
      <vt:lpstr>Arial</vt:lpstr>
      <vt:lpstr>Bebas Neue</vt:lpstr>
      <vt:lpstr>Calibri</vt:lpstr>
      <vt:lpstr>Courier New</vt:lpstr>
      <vt:lpstr>Raleway Medium</vt:lpstr>
      <vt:lpstr>Roboto Light</vt:lpstr>
      <vt:lpstr>Influencer - With Logos</vt:lpstr>
      <vt:lpstr>Influencer - No Logos</vt:lpstr>
      <vt:lpstr>PowerPoint Presentation</vt:lpstr>
      <vt:lpstr>Tim Solley</vt:lpstr>
      <vt:lpstr>agenda</vt:lpstr>
      <vt:lpstr>PowerPoint Presentation</vt:lpstr>
      <vt:lpstr>PowerPoint Presentation</vt:lpstr>
      <vt:lpstr>Class introductions</vt:lpstr>
      <vt:lpstr>PowerPoint Presentation</vt:lpstr>
      <vt:lpstr>PowerPoint Presentation</vt:lpstr>
      <vt:lpstr>PowerPoint Presentation</vt:lpstr>
      <vt:lpstr>Exercise files</vt:lpstr>
      <vt:lpstr>Part 1   intro to microservices</vt:lpstr>
      <vt:lpstr>PowerPoint Presentation</vt:lpstr>
      <vt:lpstr>microservices - overview</vt:lpstr>
      <vt:lpstr>microservices – monolith example</vt:lpstr>
      <vt:lpstr>microservices – microservice example</vt:lpstr>
      <vt:lpstr>microservices - benefits</vt:lpstr>
      <vt:lpstr>microservices - disadvantages</vt:lpstr>
      <vt:lpstr>Ecommerce app</vt:lpstr>
      <vt:lpstr>microservices – discussion</vt:lpstr>
      <vt:lpstr>microservices – discussion</vt:lpstr>
      <vt:lpstr>PowerPoint Presentation</vt:lpstr>
      <vt:lpstr>Stateless applications - overview</vt:lpstr>
      <vt:lpstr>Stateless applications - JWT</vt:lpstr>
      <vt:lpstr>Stateless applications - JWT</vt:lpstr>
      <vt:lpstr>PowerPoint Presentation</vt:lpstr>
      <vt:lpstr>Single responsibility principle - overview</vt:lpstr>
      <vt:lpstr>PowerPoint Presentation</vt:lpstr>
      <vt:lpstr>Auto-scaling and healing - overview</vt:lpstr>
      <vt:lpstr>PowerPoint Presentation</vt:lpstr>
      <vt:lpstr>Rest api- overview</vt:lpstr>
      <vt:lpstr>PowerPoint Presentation</vt:lpstr>
      <vt:lpstr>Disposable infrastructure - overview</vt:lpstr>
      <vt:lpstr>containers and docker</vt:lpstr>
      <vt:lpstr>PowerPoint Presentation</vt:lpstr>
      <vt:lpstr>containers – what are they?</vt:lpstr>
      <vt:lpstr>container analogy</vt:lpstr>
      <vt:lpstr>PowerPoint Presentation</vt:lpstr>
      <vt:lpstr>containers – like a vm, but not a vm</vt:lpstr>
      <vt:lpstr>PowerPoint Presentation</vt:lpstr>
      <vt:lpstr>containers – what are they used for?</vt:lpstr>
      <vt:lpstr>PowerPoint Presentation</vt:lpstr>
      <vt:lpstr>ecosystem – overview</vt:lpstr>
      <vt:lpstr>PowerPoint Presentation</vt:lpstr>
      <vt:lpstr>docker – fundamental concepts</vt:lpstr>
      <vt:lpstr>docker – images and layers</vt:lpstr>
      <vt:lpstr>docker – image inheritance</vt:lpstr>
      <vt:lpstr>docker – image names and tags</vt:lpstr>
      <vt:lpstr>docker – containers</vt:lpstr>
      <vt:lpstr>docker – process lifecycle</vt:lpstr>
      <vt:lpstr>docker – registries/repositories</vt:lpstr>
      <vt:lpstr>docker – private registries</vt:lpstr>
      <vt:lpstr>docker – a black box</vt:lpstr>
      <vt:lpstr>PowerPoint Presentation</vt:lpstr>
      <vt:lpstr>Docker cli</vt:lpstr>
      <vt:lpstr>Docker cli</vt:lpstr>
      <vt:lpstr>docker – running containers</vt:lpstr>
      <vt:lpstr>Jenkins</vt:lpstr>
      <vt:lpstr>docker – Jenkins lab</vt:lpstr>
      <vt:lpstr>mysql</vt:lpstr>
      <vt:lpstr>docker – mysql lab</vt:lpstr>
      <vt:lpstr>docker – mysql lab</vt:lpstr>
      <vt:lpstr>PowerPoint Presentation</vt:lpstr>
      <vt:lpstr>dockerfile – overview</vt:lpstr>
      <vt:lpstr>dockerfile – commands</vt:lpstr>
      <vt:lpstr>dockerfile – dockerfile walkthrough</vt:lpstr>
      <vt:lpstr>dockerfile – building the image</vt:lpstr>
      <vt:lpstr>nginx</vt:lpstr>
      <vt:lpstr>dockerfile – nginx lab</vt:lpstr>
      <vt:lpstr>inheritance</vt:lpstr>
      <vt:lpstr>dockerfile – inheritance lab</vt:lpstr>
      <vt:lpstr>docker – single process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 Noar</dc:creator>
  <cp:lastModifiedBy>Tim Solley</cp:lastModifiedBy>
  <cp:revision>1296</cp:revision>
  <dcterms:created xsi:type="dcterms:W3CDTF">2015-11-01T01:40:51Z</dcterms:created>
  <dcterms:modified xsi:type="dcterms:W3CDTF">2019-10-15T14:47:39Z</dcterms:modified>
</cp:coreProperties>
</file>